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4" r:id="rId2"/>
    <p:sldId id="280" r:id="rId3"/>
    <p:sldId id="373" r:id="rId4"/>
    <p:sldId id="374" r:id="rId5"/>
    <p:sldId id="375" r:id="rId6"/>
    <p:sldId id="377" r:id="rId7"/>
    <p:sldId id="376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7" r:id="rId17"/>
    <p:sldId id="386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1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2F33763C-F93B-40CD-B8E2-9E1211FB8F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480CB6-7A06-4908-A4B1-0E03AC33D2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5BE0A-F77B-4F38-A5F8-FFCC7B372E88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19E8809-5319-42BE-8DF9-4BA1221589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7CABBDA-E591-4C33-97C0-FB5AFE9394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AF63E-F729-45BC-BD8B-D29C6BABC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6742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A47F0-F2FE-4BA2-8933-BAD2F8BD70C1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39889-6681-4AA2-938B-FA21BAB99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63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39889-6681-4AA2-938B-FA21BAB99B6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499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alpha val="1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7596336" y="0"/>
            <a:ext cx="1547664" cy="1124744"/>
          </a:xfrm>
          <a:prstGeom prst="rect">
            <a:avLst/>
          </a:prstGeom>
          <a:solidFill>
            <a:schemeClr val="accent1">
              <a:alpha val="1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0" y="548680"/>
            <a:ext cx="7596336" cy="576064"/>
          </a:xfrm>
          <a:prstGeom prst="rect">
            <a:avLst/>
          </a:prstGeom>
          <a:solidFill>
            <a:schemeClr val="accent1">
              <a:alpha val="1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0" y="0"/>
            <a:ext cx="2843808" cy="548680"/>
          </a:xfrm>
          <a:prstGeom prst="rect">
            <a:avLst/>
          </a:prstGeom>
          <a:solidFill>
            <a:schemeClr val="accent1">
              <a:alpha val="1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2843808" y="0"/>
            <a:ext cx="4752528" cy="548680"/>
          </a:xfrm>
          <a:prstGeom prst="rect">
            <a:avLst/>
          </a:prstGeom>
          <a:solidFill>
            <a:schemeClr val="accent1">
              <a:alpha val="1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77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타이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6D66B-6338-4ED2-9370-B5FE78244323}" type="datetimeFigureOut">
              <a:rPr lang="ko-KR" altLang="en-US" smtClean="0"/>
              <a:pPr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92696"/>
            <a:ext cx="4499992" cy="29920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3918" y="3757781"/>
            <a:ext cx="45196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사진설명</a:t>
            </a:r>
            <a:r>
              <a:rPr kumimoji="0" lang="en-US" altLang="ko-KR" sz="1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2006</a:t>
            </a:r>
            <a:r>
              <a:rPr kumimoji="0" lang="ko-KR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년 </a:t>
            </a:r>
            <a:r>
              <a:rPr kumimoji="0" lang="ko-KR" alt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괴산댐</a:t>
            </a:r>
            <a:r>
              <a:rPr kumimoji="0" lang="ko-KR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방류 </a:t>
            </a:r>
            <a:r>
              <a:rPr kumimoji="0" lang="en-US" altLang="ko-KR" sz="1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(</a:t>
            </a:r>
            <a:r>
              <a:rPr kumimoji="0" lang="ko-KR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한국건설기술연구원 김원 박사 제공</a:t>
            </a:r>
            <a:r>
              <a:rPr kumimoji="0" lang="en-US" altLang="ko-KR" sz="1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)</a:t>
            </a: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4932040" y="1556792"/>
            <a:ext cx="41044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제</a:t>
            </a:r>
            <a:r>
              <a:rPr lang="en-US" altLang="ko-KR" sz="3600" b="1" dirty="0">
                <a:solidFill>
                  <a:srgbClr val="00AEE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9</a:t>
            </a:r>
            <a:r>
              <a:rPr kumimoji="0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장</a:t>
            </a:r>
            <a:r>
              <a:rPr kumimoji="0" lang="en-US" altLang="ko-KR" sz="3600" b="1" i="0" u="none" strike="noStrike" kern="1200" cap="none" spc="0" normalizeH="0" baseline="0" noProof="0" dirty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. </a:t>
            </a:r>
            <a:r>
              <a:rPr lang="ko-KR" altLang="en-US" sz="3600" b="1" dirty="0" err="1">
                <a:solidFill>
                  <a:srgbClr val="00AEE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차원해석과</a:t>
            </a:r>
            <a:r>
              <a:rPr lang="ko-KR" altLang="en-US" sz="3600" b="1" dirty="0">
                <a:solidFill>
                  <a:srgbClr val="00AEE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lang="ko-KR" altLang="en-US" sz="3600" b="1" dirty="0" err="1">
                <a:solidFill>
                  <a:srgbClr val="00AEE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상사법칙</a:t>
            </a:r>
            <a:endParaRPr kumimoji="0" lang="en-US" altLang="ko-KR" sz="3600" b="1" i="0" u="none" strike="noStrike" kern="1200" cap="none" spc="0" normalizeH="0" baseline="0" noProof="0" dirty="0">
              <a:ln>
                <a:noFill/>
              </a:ln>
              <a:solidFill>
                <a:srgbClr val="00AEEF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097660"/>
            <a:ext cx="74676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81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98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상사와 수리모형실험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 err="1">
                <a:solidFill>
                  <a:schemeClr val="tx2"/>
                </a:solidFill>
                <a:latin typeface="+mj-ea"/>
                <a:cs typeface="Times New Roman" pitchFamily="18" charset="0"/>
              </a:rPr>
              <a:t>수리학적</a:t>
            </a: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 상사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2.1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</a:t>
            </a:r>
          </a:p>
        </p:txBody>
      </p:sp>
      <p:sp>
        <p:nvSpPr>
          <p:cNvPr id="15" name="부제목 2"/>
          <p:cNvSpPr txBox="1">
            <a:spLocks/>
          </p:cNvSpPr>
          <p:nvPr/>
        </p:nvSpPr>
        <p:spPr>
          <a:xfrm>
            <a:off x="772000" y="2204864"/>
            <a:ext cx="7643865" cy="4153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기하학적 상사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원형과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모형 사이에 길이의 비율이 일정해야 함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운동학적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(kinematic)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상사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원형과 모형 사이에 속도의 비율이 일정해야 함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동력학적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(dynamic)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상사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전체 흐름에 걸쳐 원형과 모형 사이에 질량에 작용하는 힘의 비율이 일정해야 함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</p:txBody>
      </p:sp>
      <p:sp>
        <p:nvSpPr>
          <p:cNvPr id="9" name="슬라이드 번호 개체 틀 1">
            <a:extLst>
              <a:ext uri="{FF2B5EF4-FFF2-40B4-BE49-F238E27FC236}">
                <a16:creationId xmlns:a16="http://schemas.microsoft.com/office/drawing/2014/main" id="{317997C0-D7C4-4501-A048-021B667E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410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98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상사와 수리모형실험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기하학적 상사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2.1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112698"/>
              </p:ext>
            </p:extLst>
          </p:nvPr>
        </p:nvGraphicFramePr>
        <p:xfrm>
          <a:off x="7129604" y="2473695"/>
          <a:ext cx="98425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0" name="Equation" r:id="rId4" imgW="583920" imgH="444240" progId="Equation.DSMT4">
                  <p:embed/>
                </p:oleObj>
              </mc:Choice>
              <mc:Fallback>
                <p:oleObj name="Equation" r:id="rId4" imgW="583920" imgH="444240" progId="Equation.DSMT4">
                  <p:embed/>
                  <p:pic>
                    <p:nvPicPr>
                      <p:cNvPr id="778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9604" y="2473695"/>
                        <a:ext cx="984250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775" y="2218360"/>
            <a:ext cx="58959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부제목 2"/>
          <p:cNvSpPr>
            <a:spLocks noGrp="1"/>
          </p:cNvSpPr>
          <p:nvPr>
            <p:ph type="subTitle" idx="1"/>
          </p:nvPr>
        </p:nvSpPr>
        <p:spPr>
          <a:xfrm>
            <a:off x="340058" y="5561310"/>
            <a:ext cx="7643865" cy="808618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기하학적 상사에 의해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L</a:t>
            </a:r>
            <a:r>
              <a:rPr lang="en-US" altLang="ko-KR" sz="2000" b="1" baseline="-25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r1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 =L</a:t>
            </a:r>
            <a:r>
              <a:rPr lang="en-US" altLang="ko-KR" sz="2000" b="1" baseline="-25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r2</a:t>
            </a: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901887"/>
              </p:ext>
            </p:extLst>
          </p:nvPr>
        </p:nvGraphicFramePr>
        <p:xfrm>
          <a:off x="7140716" y="3545257"/>
          <a:ext cx="96202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" name="Equation" r:id="rId7" imgW="571320" imgH="444240" progId="Equation.DSMT4">
                  <p:embed/>
                </p:oleObj>
              </mc:Choice>
              <mc:Fallback>
                <p:oleObj name="Equation" r:id="rId7" imgW="571320" imgH="444240" progId="Equation.DSMT4">
                  <p:embed/>
                  <p:pic>
                    <p:nvPicPr>
                      <p:cNvPr id="952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0716" y="3545257"/>
                        <a:ext cx="962025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슬라이드 번호 개체 틀 1">
            <a:extLst>
              <a:ext uri="{FF2B5EF4-FFF2-40B4-BE49-F238E27FC236}">
                <a16:creationId xmlns:a16="http://schemas.microsoft.com/office/drawing/2014/main" id="{2AAC4DD2-C686-4BE2-9ECE-92483C46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4709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98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상사와 수리모형실험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운동학적 상사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2.1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</a:t>
            </a:r>
          </a:p>
        </p:txBody>
      </p:sp>
      <p:sp>
        <p:nvSpPr>
          <p:cNvPr id="12" name="부제목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848872" cy="423707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원형과 모형 사이에 흐름의 크기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(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속도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)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가 일정한 비율이고 흐름의 방향이 동일해야 한다는 것</a:t>
            </a:r>
            <a:endParaRPr lang="en-US" altLang="ko-KR" sz="2000" b="1" baseline="-25000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813752"/>
              </p:ext>
            </p:extLst>
          </p:nvPr>
        </p:nvGraphicFramePr>
        <p:xfrm>
          <a:off x="2499444" y="3574163"/>
          <a:ext cx="8556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6" name="Equation" r:id="rId5" imgW="507960" imgH="444240" progId="Equation.DSMT4">
                  <p:embed/>
                </p:oleObj>
              </mc:Choice>
              <mc:Fallback>
                <p:oleObj name="Equation" r:id="rId5" imgW="507960" imgH="444240" progId="Equation.DSMT4">
                  <p:embed/>
                  <p:pic>
                    <p:nvPicPr>
                      <p:cNvPr id="778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444" y="3574163"/>
                        <a:ext cx="855663" cy="777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부제목 2"/>
          <p:cNvSpPr txBox="1">
            <a:spLocks/>
          </p:cNvSpPr>
          <p:nvPr/>
        </p:nvSpPr>
        <p:spPr>
          <a:xfrm>
            <a:off x="590848" y="3068960"/>
            <a:ext cx="7643865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속도 비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시간 비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가속도 비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 </a:t>
            </a:r>
            <a:endParaRPr lang="en-US" altLang="ko-KR" sz="2000" b="1" baseline="-25000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33809"/>
              </p:ext>
            </p:extLst>
          </p:nvPr>
        </p:nvGraphicFramePr>
        <p:xfrm>
          <a:off x="2508250" y="4417603"/>
          <a:ext cx="8350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7" name="Equation" r:id="rId7" imgW="495000" imgH="431640" progId="Equation.DSMT4">
                  <p:embed/>
                </p:oleObj>
              </mc:Choice>
              <mc:Fallback>
                <p:oleObj name="Equation" r:id="rId7" imgW="495000" imgH="431640" progId="Equation.DSMT4">
                  <p:embed/>
                  <p:pic>
                    <p:nvPicPr>
                      <p:cNvPr id="962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4417603"/>
                        <a:ext cx="835025" cy="752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532425"/>
              </p:ext>
            </p:extLst>
          </p:nvPr>
        </p:nvGraphicFramePr>
        <p:xfrm>
          <a:off x="2508250" y="5638568"/>
          <a:ext cx="14573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8" name="Equation" r:id="rId9" imgW="863280" imgH="457200" progId="Equation.DSMT4">
                  <p:embed/>
                </p:oleObj>
              </mc:Choice>
              <mc:Fallback>
                <p:oleObj name="Equation" r:id="rId9" imgW="863280" imgH="457200" progId="Equation.DSMT4">
                  <p:embed/>
                  <p:pic>
                    <p:nvPicPr>
                      <p:cNvPr id="1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5638568"/>
                        <a:ext cx="1457325" cy="796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슬라이드 번호 개체 틀 1">
            <a:extLst>
              <a:ext uri="{FF2B5EF4-FFF2-40B4-BE49-F238E27FC236}">
                <a16:creationId xmlns:a16="http://schemas.microsoft.com/office/drawing/2014/main" id="{521F0C81-7A1B-4D52-A2FB-2BB45291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8410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98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상사와 수리모형실험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동력학적 상사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2.1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</a:t>
            </a: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52818"/>
              </p:ext>
            </p:extLst>
          </p:nvPr>
        </p:nvGraphicFramePr>
        <p:xfrm>
          <a:off x="1498525" y="3356992"/>
          <a:ext cx="31226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" name="Equation" r:id="rId4" imgW="1854000" imgH="507960" progId="Equation.DSMT4">
                  <p:embed/>
                </p:oleObj>
              </mc:Choice>
              <mc:Fallback>
                <p:oleObj name="Equation" r:id="rId4" imgW="1854000" imgH="507960" progId="Equation.DSMT4">
                  <p:embed/>
                  <p:pic>
                    <p:nvPicPr>
                      <p:cNvPr id="778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525" y="3356992"/>
                        <a:ext cx="312261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767342" y="2204864"/>
            <a:ext cx="7643865" cy="3744416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모형과 원형에 작용하는 힘의 비가 일정해야 한다는 것 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동력학적 상사에 의해 다음이 성립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여기서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Fi =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관성력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and F =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중력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,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점성력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,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압력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,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표면장력 등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그러나 모든 힘의 비를 일정하게 하는 것은 불가능하므로 중요한 힘만 고려함</a:t>
            </a:r>
            <a:endParaRPr lang="en-US" altLang="ko-KR" sz="2000" b="1" baseline="-25000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sp>
        <p:nvSpPr>
          <p:cNvPr id="9" name="슬라이드 번호 개체 틀 1">
            <a:extLst>
              <a:ext uri="{FF2B5EF4-FFF2-40B4-BE49-F238E27FC236}">
                <a16:creationId xmlns:a16="http://schemas.microsoft.com/office/drawing/2014/main" id="{1BCCC5BD-4A93-47C6-842D-F44870CB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6658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98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상사와 수리모형실험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 err="1">
                <a:solidFill>
                  <a:schemeClr val="tx2"/>
                </a:solidFill>
                <a:latin typeface="+mj-ea"/>
                <a:cs typeface="Times New Roman" pitchFamily="18" charset="0"/>
              </a:rPr>
              <a:t>수리학적</a:t>
            </a: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 </a:t>
            </a:r>
            <a:r>
              <a:rPr lang="ko-KR" altLang="en-US" sz="2800" b="1" dirty="0" err="1">
                <a:solidFill>
                  <a:schemeClr val="tx2"/>
                </a:solidFill>
                <a:latin typeface="+mj-ea"/>
                <a:cs typeface="Times New Roman" pitchFamily="18" charset="0"/>
              </a:rPr>
              <a:t>완전상사</a:t>
            </a:r>
            <a:endParaRPr lang="ko-KR" altLang="en-US" sz="2800" b="1" dirty="0">
              <a:solidFill>
                <a:schemeClr val="tx2"/>
              </a:solidFill>
              <a:latin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2.2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수리모형실험</a:t>
            </a: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767342" y="2204864"/>
            <a:ext cx="7643865" cy="3744416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축소모형을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가지고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수리실험을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설계할 때 모형과 원형 사이에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관성력에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대한 여러 힘의 비가 모두 동일해야 한다는 것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그러나 실제에서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수리학적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완전상사를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만족시키는 것은 불가능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sp>
        <p:nvSpPr>
          <p:cNvPr id="9" name="슬라이드 번호 개체 틀 1">
            <a:extLst>
              <a:ext uri="{FF2B5EF4-FFF2-40B4-BE49-F238E27FC236}">
                <a16:creationId xmlns:a16="http://schemas.microsoft.com/office/drawing/2014/main" id="{5F2B9FF5-DD11-4CFF-89A2-6D04E39F0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4858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98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상사와 수리모형실험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중력이 지배하는 흐름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2.2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수리모형실험</a:t>
            </a: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767342" y="2204864"/>
            <a:ext cx="7643865" cy="3744416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개수로 흐름에서는 중력이 중요하고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점성력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및 표면장력도 중요하지만 중력에 비해서는 무시할 수 있음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따라서 다음 식이 성립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즉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,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중력이 중요한 흐름에서는 원형과 모형의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프루드수가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동일해야한다는 것 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359739"/>
              </p:ext>
            </p:extLst>
          </p:nvPr>
        </p:nvGraphicFramePr>
        <p:xfrm>
          <a:off x="1649413" y="3733800"/>
          <a:ext cx="32083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Equation" r:id="rId4" imgW="1904760" imgH="571320" progId="Equation.DSMT4">
                  <p:embed/>
                </p:oleObj>
              </mc:Choice>
              <mc:Fallback>
                <p:oleObj name="Equation" r:id="rId4" imgW="1904760" imgH="571320" progId="Equation.DSMT4">
                  <p:embed/>
                  <p:pic>
                    <p:nvPicPr>
                      <p:cNvPr id="778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3733800"/>
                        <a:ext cx="320833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오른쪽 화살표 11"/>
          <p:cNvSpPr/>
          <p:nvPr/>
        </p:nvSpPr>
        <p:spPr>
          <a:xfrm>
            <a:off x="5341563" y="4103279"/>
            <a:ext cx="548481" cy="224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670014"/>
              </p:ext>
            </p:extLst>
          </p:nvPr>
        </p:nvGraphicFramePr>
        <p:xfrm>
          <a:off x="6416218" y="4005064"/>
          <a:ext cx="10064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Equation" r:id="rId6" imgW="596880" imgH="241200" progId="Equation.DSMT4">
                  <p:embed/>
                </p:oleObj>
              </mc:Choice>
              <mc:Fallback>
                <p:oleObj name="Equation" r:id="rId6" imgW="596880" imgH="241200" progId="Equation.DSMT4">
                  <p:embed/>
                  <p:pic>
                    <p:nvPicPr>
                      <p:cNvPr id="1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218" y="4005064"/>
                        <a:ext cx="100647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슬라이드 번호 개체 틀 1">
            <a:extLst>
              <a:ext uri="{FF2B5EF4-FFF2-40B4-BE49-F238E27FC236}">
                <a16:creationId xmlns:a16="http://schemas.microsoft.com/office/drawing/2014/main" id="{3B338CA4-41EC-4BEC-9463-115794A9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6144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98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상사와 수리모형실험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예제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2.2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수리모형실험</a:t>
            </a: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767342" y="2204864"/>
            <a:ext cx="7643865" cy="3744416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어떤 수력발전소의 여수로 설계를 위하여 축척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1/50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의 수리모형실험을 실시하였다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(1)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원형의 홍수량이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720 m</a:t>
            </a:r>
            <a:r>
              <a:rPr lang="en-US" altLang="ko-KR" sz="2000" b="1" baseline="30000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3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/s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라면 모형실험에서의 유량은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?</a:t>
            </a:r>
          </a:p>
          <a:p>
            <a:pPr algn="l">
              <a:lnSpc>
                <a:spcPct val="150000"/>
              </a:lnSpc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(2)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모형 물받이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(apron)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에서 측정한 유속이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2 m/s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였다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실제 원형에서 예측되는 유속은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?</a:t>
            </a:r>
          </a:p>
          <a:p>
            <a:pPr algn="l">
              <a:lnSpc>
                <a:spcPct val="150000"/>
              </a:lnSpc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(3)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원형에서 수문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개방시간이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5 min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이라면 실험에서의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개방시간은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?</a:t>
            </a:r>
          </a:p>
          <a:p>
            <a:pPr algn="l">
              <a:lnSpc>
                <a:spcPct val="150000"/>
              </a:lnSpc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(4)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모형 물받이에서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0.05 m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의 도수가 발생하였다면 원형에서 발생하는 도수의 높이는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?</a:t>
            </a:r>
          </a:p>
          <a:p>
            <a:pPr algn="l">
              <a:lnSpc>
                <a:spcPct val="150000"/>
              </a:lnSpc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(5)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원형의 저수지에서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100,000 m</a:t>
            </a:r>
            <a:r>
              <a:rPr lang="en-US" altLang="ko-KR" sz="2000" b="1" baseline="30000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3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의 물을 방류하는데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48 </a:t>
            </a:r>
            <a:r>
              <a:rPr lang="en-US" altLang="ko-KR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hr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를 예상하고 있다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모형실험에서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방류량과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방류시간은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?</a:t>
            </a:r>
          </a:p>
        </p:txBody>
      </p:sp>
      <p:sp>
        <p:nvSpPr>
          <p:cNvPr id="9" name="슬라이드 번호 개체 틀 1">
            <a:extLst>
              <a:ext uri="{FF2B5EF4-FFF2-40B4-BE49-F238E27FC236}">
                <a16:creationId xmlns:a16="http://schemas.microsoft.com/office/drawing/2014/main" id="{2323F96A-E678-4344-A40C-2584AE8D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1008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98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상사와 수리모형실험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 err="1">
                <a:solidFill>
                  <a:schemeClr val="tx2"/>
                </a:solidFill>
                <a:latin typeface="+mj-ea"/>
                <a:cs typeface="Times New Roman" pitchFamily="18" charset="0"/>
              </a:rPr>
              <a:t>점성력이</a:t>
            </a: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 지배하는 흐름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2.2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수리모형실험</a:t>
            </a: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767342" y="2204864"/>
            <a:ext cx="7643865" cy="4464496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일반적인 관수로 흐름과 배와 같이 일부 잠긴 흐름에서는 중력과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점성력이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모두 중요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그러나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관수로에서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층류나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잠수함과 같이 완전히 잠긴 흐름에서는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점성력이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중요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따라서 다음 식이 성립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즉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,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중력이 중요한 흐름에서는 원형과 모형의 레이놀즈수가 동일해야한다는 것 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334395"/>
              </p:ext>
            </p:extLst>
          </p:nvPr>
        </p:nvGraphicFramePr>
        <p:xfrm>
          <a:off x="1670050" y="4500563"/>
          <a:ext cx="316547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Equation" r:id="rId4" imgW="1879560" imgH="507960" progId="Equation.DSMT4">
                  <p:embed/>
                </p:oleObj>
              </mc:Choice>
              <mc:Fallback>
                <p:oleObj name="Equation" r:id="rId4" imgW="1879560" imgH="50796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4500563"/>
                        <a:ext cx="316547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오른쪽 화살표 11"/>
          <p:cNvSpPr/>
          <p:nvPr/>
        </p:nvSpPr>
        <p:spPr>
          <a:xfrm>
            <a:off x="5341563" y="4814578"/>
            <a:ext cx="548481" cy="224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219609"/>
              </p:ext>
            </p:extLst>
          </p:nvPr>
        </p:nvGraphicFramePr>
        <p:xfrm>
          <a:off x="6330950" y="4716463"/>
          <a:ext cx="11779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Equation" r:id="rId6" imgW="698400" imgH="241200" progId="Equation.DSMT4">
                  <p:embed/>
                </p:oleObj>
              </mc:Choice>
              <mc:Fallback>
                <p:oleObj name="Equation" r:id="rId6" imgW="698400" imgH="241200" progId="Equation.DSMT4">
                  <p:embed/>
                  <p:pic>
                    <p:nvPicPr>
                      <p:cNvPr id="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4716463"/>
                        <a:ext cx="11779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슬라이드 번호 개체 틀 1">
            <a:extLst>
              <a:ext uri="{FF2B5EF4-FFF2-40B4-BE49-F238E27FC236}">
                <a16:creationId xmlns:a16="http://schemas.microsoft.com/office/drawing/2014/main" id="{1FF50F0F-5C17-45DB-8E55-0A4FBB4E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592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11663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차원의 </a:t>
            </a:r>
            <a:r>
              <a:rPr lang="ko-KR" altLang="en-US" sz="2800" b="1" dirty="0" err="1">
                <a:solidFill>
                  <a:schemeClr val="tx2"/>
                </a:solidFill>
                <a:latin typeface="+mj-ea"/>
                <a:cs typeface="Times New Roman" pitchFamily="18" charset="0"/>
              </a:rPr>
              <a:t>동차성</a:t>
            </a:r>
            <a:endParaRPr lang="ko-KR" altLang="en-US" sz="2800" b="1" dirty="0">
              <a:solidFill>
                <a:schemeClr val="tx2"/>
              </a:solidFill>
              <a:latin typeface="+mj-ea"/>
              <a:cs typeface="Times New Roman" pitchFamily="18" charset="0"/>
            </a:endParaRPr>
          </a:p>
        </p:txBody>
      </p:sp>
      <p:sp>
        <p:nvSpPr>
          <p:cNvPr id="1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1.1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차원의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동차성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3357554" y="1928802"/>
          <a:ext cx="24352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5" name="Equation" r:id="rId4" imgW="1447560" imgH="444240" progId="Equation.DSMT4">
                  <p:embed/>
                </p:oleObj>
              </mc:Choice>
              <mc:Fallback>
                <p:oleObj name="Equation" r:id="rId4" imgW="1447560" imgH="444240" progId="Equation.DSMT4">
                  <p:embed/>
                  <p:pic>
                    <p:nvPicPr>
                      <p:cNvPr id="6246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1928802"/>
                        <a:ext cx="2435225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부제목 2"/>
          <p:cNvSpPr txBox="1">
            <a:spLocks/>
          </p:cNvSpPr>
          <p:nvPr/>
        </p:nvSpPr>
        <p:spPr>
          <a:xfrm>
            <a:off x="609600" y="2924944"/>
            <a:ext cx="8001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위의 베르누이 방정식의 경우 각 항의 차원이 단위 질량 당 에너지로 모두 동일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 </a:t>
            </a:r>
            <a:r>
              <a:rPr kumimoji="0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차원의 </a:t>
            </a:r>
            <a:r>
              <a:rPr kumimoji="0" lang="ko-KR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동차성</a:t>
            </a:r>
            <a:r>
              <a:rPr kumimoji="0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 </a:t>
            </a:r>
            <a:r>
              <a:rPr kumimoji="0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(dimensional homogeneity)</a:t>
            </a:r>
            <a:r>
              <a:rPr kumimoji="0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이 성립</a:t>
            </a: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250951"/>
              </p:ext>
            </p:extLst>
          </p:nvPr>
        </p:nvGraphicFramePr>
        <p:xfrm>
          <a:off x="3836988" y="4545013"/>
          <a:ext cx="1474787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6" name="Equation" r:id="rId6" imgW="876240" imgH="393480" progId="Equation.DSMT4">
                  <p:embed/>
                </p:oleObj>
              </mc:Choice>
              <mc:Fallback>
                <p:oleObj name="Equation" r:id="rId6" imgW="876240" imgH="393480" progId="Equation.DSMT4">
                  <p:embed/>
                  <p:pic>
                    <p:nvPicPr>
                      <p:cNvPr id="624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988" y="4545013"/>
                        <a:ext cx="1474787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부제목 2"/>
          <p:cNvSpPr txBox="1">
            <a:spLocks/>
          </p:cNvSpPr>
          <p:nvPr/>
        </p:nvSpPr>
        <p:spPr>
          <a:xfrm>
            <a:off x="675456" y="5348808"/>
            <a:ext cx="8001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매닝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공식의 경우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좌우변의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차원이 다름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 </a:t>
            </a:r>
            <a:r>
              <a:rPr kumimoji="0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관측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자료에 의한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회귀식이기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때문</a:t>
            </a: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 err="1">
                <a:solidFill>
                  <a:schemeClr val="tx2"/>
                </a:solidFill>
                <a:latin typeface="+mj-ea"/>
                <a:cs typeface="Times New Roman" pitchFamily="18" charset="0"/>
              </a:rPr>
              <a:t>차원해석</a:t>
            </a:r>
            <a:endParaRPr lang="ko-KR" altLang="en-US" sz="2800" b="1" dirty="0">
              <a:solidFill>
                <a:schemeClr val="tx2"/>
              </a:solidFill>
              <a:latin typeface="+mj-ea"/>
              <a:cs typeface="Times New Roman" pitchFamily="18" charset="0"/>
            </a:endParaRPr>
          </a:p>
        </p:txBody>
      </p:sp>
      <p:sp>
        <p:nvSpPr>
          <p:cNvPr id="1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1.2 Rayleigh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방법</a:t>
            </a:r>
          </a:p>
        </p:txBody>
      </p:sp>
      <p:sp>
        <p:nvSpPr>
          <p:cNvPr id="13" name="부제목 2"/>
          <p:cNvSpPr>
            <a:spLocks noGrp="1"/>
          </p:cNvSpPr>
          <p:nvPr>
            <p:ph type="subTitle" idx="1"/>
          </p:nvPr>
        </p:nvSpPr>
        <p:spPr>
          <a:xfrm>
            <a:off x="642910" y="2219684"/>
            <a:ext cx="7929617" cy="1857388"/>
          </a:xfrm>
        </p:spPr>
        <p:txBody>
          <a:bodyPr>
            <a:normAutofit/>
          </a:bodyPr>
          <a:lstStyle/>
          <a:p>
            <a:pPr marL="342900" indent="-3429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차원해석은 특정 물리 문제에 대하여 관련되는 변수들을 조사하고 그 변수들의 차원을 맞추어 함수형태의 관계식을 구하는 것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83568" y="3356992"/>
            <a:ext cx="7643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altLang="ko-KR" sz="2000" b="1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</a:rPr>
              <a:t> Rayleigh method</a:t>
            </a:r>
          </a:p>
          <a:p>
            <a:pPr algn="just"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ko-KR" sz="2000" b="1" dirty="0" err="1">
                <a:solidFill>
                  <a:schemeClr val="bg2">
                    <a:lumMod val="50000"/>
                  </a:schemeClr>
                </a:solidFill>
              </a:rPr>
              <a:t>Buckinghum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altLang="ko-KR" sz="2000" b="1" dirty="0">
                <a:solidFill>
                  <a:schemeClr val="bg2">
                    <a:lumMod val="50000"/>
                  </a:schemeClr>
                </a:solidFill>
              </a:rPr>
              <a:t>Π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</a:rPr>
              <a:t> method</a:t>
            </a:r>
            <a:endParaRPr lang="ko-KR" altLang="en-U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0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altLang="ko-KR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Rayleigh </a:t>
            </a: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방법</a:t>
            </a:r>
          </a:p>
        </p:txBody>
      </p:sp>
      <p:sp>
        <p:nvSpPr>
          <p:cNvPr id="1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1.2 Rayleigh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방법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1560" y="2011579"/>
            <a:ext cx="835292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1" lang="en-US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 </a:t>
            </a:r>
            <a:r>
              <a:rPr kumimoji="1"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특정 문제에 관하여 독립변수와 종속변수 결정</a:t>
            </a:r>
            <a:endParaRPr kumimoji="1"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</a:endParaRPr>
          </a:p>
          <a:p>
            <a:pPr marL="0" marR="0" lvl="0" indent="0" algn="l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1"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</a:endParaRPr>
          </a:p>
          <a:p>
            <a:pPr marL="0" marR="0" lvl="0" indent="0" algn="l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1" lang="ko-KR" altLang="ko-KR" sz="20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+mn-ea"/>
            </a:endParaRPr>
          </a:p>
          <a:p>
            <a:pPr marL="0" marR="0" lvl="0" indent="0" algn="l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1" lang="en-US" altLang="ko-KR" sz="2000" b="1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n-ea"/>
              </a:rPr>
              <a:t> </a:t>
            </a:r>
            <a:r>
              <a:rPr kumimoji="1" lang="ko-KR" altLang="en-US" sz="2000" b="1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n-ea"/>
              </a:rPr>
              <a:t>위의 식을 다음과 같이 표현</a:t>
            </a:r>
            <a:endParaRPr kumimoji="1" lang="en-US" altLang="ko-KR" sz="20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+mn-ea"/>
            </a:endParaRPr>
          </a:p>
          <a:p>
            <a:pPr marL="0" marR="0" lvl="0" indent="0" algn="l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</a:endParaRPr>
          </a:p>
          <a:p>
            <a:pPr marL="0" marR="0" lvl="0" indent="0" algn="l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en-US" altLang="ko-KR" sz="20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+mn-ea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 </a:t>
            </a:r>
            <a:r>
              <a:rPr kumimoji="1"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변수들을</a:t>
            </a:r>
            <a:r>
              <a:rPr kumimoji="1"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 </a:t>
            </a:r>
            <a:r>
              <a:rPr kumimoji="1"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</a:rPr>
              <a:t>기본차원량</a:t>
            </a:r>
            <a:r>
              <a:rPr kumimoji="1"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 </a:t>
            </a:r>
            <a:r>
              <a:rPr kumimoji="1"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(L, M, T)</a:t>
            </a:r>
            <a:r>
              <a:rPr kumimoji="1"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으로 표현하고 차원의 </a:t>
            </a:r>
            <a:r>
              <a:rPr kumimoji="1"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</a:rPr>
              <a:t>동차성을</a:t>
            </a:r>
            <a:r>
              <a:rPr kumimoji="1"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 이용하여 지수에 관한 연립방정식을 유도</a:t>
            </a:r>
            <a:endParaRPr kumimoji="1"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</a:endParaRPr>
          </a:p>
          <a:p>
            <a:pPr marL="0" marR="0" lvl="0" indent="0" algn="l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1"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 연립방정식의</a:t>
            </a:r>
            <a:r>
              <a:rPr kumimoji="1"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 </a:t>
            </a:r>
            <a:r>
              <a:rPr kumimoji="1"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해를 이용하여 </a:t>
            </a:r>
            <a:r>
              <a:rPr kumimoji="1"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</a:rPr>
              <a:t>무차원</a:t>
            </a:r>
            <a:r>
              <a:rPr kumimoji="1"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 변수의 </a:t>
            </a:r>
            <a:r>
              <a:rPr kumimoji="1"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</a:rPr>
              <a:t>함수식으로</a:t>
            </a:r>
            <a:r>
              <a:rPr kumimoji="1"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 표현</a:t>
            </a:r>
            <a:endParaRPr kumimoji="1" lang="ko-KR" altLang="ko-KR" sz="20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+mn-ea"/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648744"/>
              </p:ext>
            </p:extLst>
          </p:nvPr>
        </p:nvGraphicFramePr>
        <p:xfrm>
          <a:off x="3201987" y="2745156"/>
          <a:ext cx="22653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2" name="Equation" r:id="rId4" imgW="1346040" imgH="228600" progId="Equation.DSMT4">
                  <p:embed/>
                </p:oleObj>
              </mc:Choice>
              <mc:Fallback>
                <p:oleObj name="Equation" r:id="rId4" imgW="1346040" imgH="228600" progId="Equation.DSMT4">
                  <p:embed/>
                  <p:pic>
                    <p:nvPicPr>
                      <p:cNvPr id="1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7" y="2745156"/>
                        <a:ext cx="226536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240839"/>
              </p:ext>
            </p:extLst>
          </p:nvPr>
        </p:nvGraphicFramePr>
        <p:xfrm>
          <a:off x="3405187" y="4070225"/>
          <a:ext cx="18589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3" name="Equation" r:id="rId6" imgW="1104840" imgH="241200" progId="Equation.DSMT4">
                  <p:embed/>
                </p:oleObj>
              </mc:Choice>
              <mc:Fallback>
                <p:oleObj name="Equation" r:id="rId6" imgW="1104840" imgH="241200" progId="Equation.DSMT4">
                  <p:embed/>
                  <p:pic>
                    <p:nvPicPr>
                      <p:cNvPr id="1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7" y="4070225"/>
                        <a:ext cx="18589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83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예제</a:t>
            </a:r>
            <a:r>
              <a:rPr lang="en-US" altLang="ko-KR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: Rayleigh </a:t>
            </a: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방법</a:t>
            </a:r>
          </a:p>
        </p:txBody>
      </p:sp>
      <p:sp>
        <p:nvSpPr>
          <p:cNvPr id="1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1.2 Rayleigh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방법</a:t>
            </a:r>
          </a:p>
        </p:txBody>
      </p:sp>
      <p:pic>
        <p:nvPicPr>
          <p:cNvPr id="13" name="_x111775048" descr="EMB000022c035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230264"/>
            <a:ext cx="3289300" cy="1622425"/>
          </a:xfrm>
          <a:prstGeom prst="rect">
            <a:avLst/>
          </a:prstGeom>
          <a:noFill/>
        </p:spPr>
      </p:pic>
      <p:sp>
        <p:nvSpPr>
          <p:cNvPr id="14" name="부제목 2"/>
          <p:cNvSpPr>
            <a:spLocks noGrp="1"/>
          </p:cNvSpPr>
          <p:nvPr>
            <p:ph type="subTitle" idx="1"/>
          </p:nvPr>
        </p:nvSpPr>
        <p:spPr>
          <a:xfrm>
            <a:off x="4788024" y="2145966"/>
            <a:ext cx="3641627" cy="1643074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젵에서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물을 분사할 때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경사평판에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작용하는 힘을 구하라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3563888" y="4149080"/>
          <a:ext cx="20732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7" name="Equation" r:id="rId5" imgW="1231560" imgH="203040" progId="Equation.DSMT4">
                  <p:embed/>
                </p:oleObj>
              </mc:Choice>
              <mc:Fallback>
                <p:oleObj name="Equation" r:id="rId5" imgW="1231560" imgH="203040" progId="Equation.DSMT4">
                  <p:embed/>
                  <p:pic>
                    <p:nvPicPr>
                      <p:cNvPr id="880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149080"/>
                        <a:ext cx="20732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3603625" y="5661248"/>
          <a:ext cx="20097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8" name="Equation" r:id="rId7" imgW="1193760" imgH="431640" progId="Equation.DSMT4">
                  <p:embed/>
                </p:oleObj>
              </mc:Choice>
              <mc:Fallback>
                <p:oleObj name="Equation" r:id="rId7" imgW="1193760" imgH="431640" progId="Equation.DSMT4">
                  <p:embed/>
                  <p:pic>
                    <p:nvPicPr>
                      <p:cNvPr id="880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5661248"/>
                        <a:ext cx="20097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3635896" y="4941168"/>
          <a:ext cx="18589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9" name="Equation" r:id="rId9" imgW="1104840" imgH="228600" progId="Equation.DSMT4">
                  <p:embed/>
                </p:oleObj>
              </mc:Choice>
              <mc:Fallback>
                <p:oleObj name="Equation" r:id="rId9" imgW="1104840" imgH="228600" progId="Equation.DSMT4">
                  <p:embed/>
                  <p:pic>
                    <p:nvPicPr>
                      <p:cNvPr id="880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941168"/>
                        <a:ext cx="185896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74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확인</a:t>
            </a:r>
          </a:p>
        </p:txBody>
      </p:sp>
      <p:sp>
        <p:nvSpPr>
          <p:cNvPr id="1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1.2 Rayleigh 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방법</a:t>
            </a:r>
          </a:p>
        </p:txBody>
      </p:sp>
      <p:sp>
        <p:nvSpPr>
          <p:cNvPr id="13" name="부제목 2"/>
          <p:cNvSpPr>
            <a:spLocks noGrp="1"/>
          </p:cNvSpPr>
          <p:nvPr>
            <p:ph type="subTitle" idx="1"/>
          </p:nvPr>
        </p:nvSpPr>
        <p:spPr>
          <a:xfrm>
            <a:off x="785786" y="2276872"/>
            <a:ext cx="7643865" cy="4857784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변수의 수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: 6</a:t>
            </a: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기본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차원량의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수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: 3</a:t>
            </a: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무차원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변수의 수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: 3</a:t>
            </a: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Buckingham  </a:t>
            </a:r>
            <a:r>
              <a:rPr lang="el-GR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Π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Theorem</a:t>
            </a: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u="sng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u="sng" dirty="0">
                <a:solidFill>
                  <a:schemeClr val="accent2"/>
                </a:solidFill>
                <a:latin typeface="+mn-ea"/>
                <a:cs typeface="Times New Roman" pitchFamily="18" charset="0"/>
              </a:rPr>
              <a:t>변수의 수</a:t>
            </a:r>
            <a:r>
              <a:rPr lang="en-US" altLang="ko-KR" sz="2000" b="1" u="sng" dirty="0">
                <a:solidFill>
                  <a:schemeClr val="accent2"/>
                </a:solidFill>
                <a:latin typeface="+mn-ea"/>
                <a:cs typeface="Times New Roman" pitchFamily="18" charset="0"/>
              </a:rPr>
              <a:t> – </a:t>
            </a:r>
            <a:r>
              <a:rPr lang="ko-KR" altLang="en-US" sz="2000" b="1" u="sng" dirty="0">
                <a:solidFill>
                  <a:schemeClr val="accent2"/>
                </a:solidFill>
                <a:latin typeface="+mn-ea"/>
                <a:cs typeface="Times New Roman" pitchFamily="18" charset="0"/>
              </a:rPr>
              <a:t>기본 </a:t>
            </a:r>
            <a:r>
              <a:rPr lang="ko-KR" altLang="en-US" sz="2000" b="1" u="sng" dirty="0" err="1">
                <a:solidFill>
                  <a:schemeClr val="accent2"/>
                </a:solidFill>
                <a:latin typeface="+mn-ea"/>
                <a:cs typeface="Times New Roman" pitchFamily="18" charset="0"/>
              </a:rPr>
              <a:t>차원량의</a:t>
            </a:r>
            <a:r>
              <a:rPr lang="ko-KR" altLang="en-US" sz="2000" b="1" u="sng" dirty="0">
                <a:solidFill>
                  <a:schemeClr val="accent2"/>
                </a:solidFill>
                <a:latin typeface="+mn-ea"/>
                <a:cs typeface="Times New Roman" pitchFamily="18" charset="0"/>
              </a:rPr>
              <a:t> 수</a:t>
            </a:r>
            <a:r>
              <a:rPr lang="en-US" altLang="ko-KR" sz="2000" b="1" u="sng" dirty="0">
                <a:solidFill>
                  <a:schemeClr val="accent2"/>
                </a:solidFill>
                <a:latin typeface="+mn-ea"/>
                <a:cs typeface="Times New Roman" pitchFamily="18" charset="0"/>
              </a:rPr>
              <a:t> 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ko-KR" sz="2000" b="1" u="sng" dirty="0">
                <a:solidFill>
                  <a:schemeClr val="accent2"/>
                </a:solidFill>
                <a:latin typeface="+mn-ea"/>
                <a:cs typeface="Times New Roman" pitchFamily="18" charset="0"/>
              </a:rPr>
              <a:t>= </a:t>
            </a:r>
            <a:r>
              <a:rPr lang="ko-KR" altLang="en-US" sz="2000" b="1" u="sng" dirty="0" err="1">
                <a:solidFill>
                  <a:schemeClr val="accent2"/>
                </a:solidFill>
                <a:latin typeface="+mn-ea"/>
                <a:cs typeface="Times New Roman" pitchFamily="18" charset="0"/>
              </a:rPr>
              <a:t>무차원</a:t>
            </a:r>
            <a:r>
              <a:rPr lang="ko-KR" altLang="en-US" sz="2000" b="1" u="sng" dirty="0">
                <a:solidFill>
                  <a:schemeClr val="accent2"/>
                </a:solidFill>
                <a:latin typeface="+mn-ea"/>
                <a:cs typeface="Times New Roman" pitchFamily="18" charset="0"/>
              </a:rPr>
              <a:t> 변수의</a:t>
            </a:r>
            <a:r>
              <a:rPr lang="en-US" altLang="ko-KR" sz="2000" b="1" u="sng" dirty="0">
                <a:solidFill>
                  <a:schemeClr val="accent2"/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u="sng" dirty="0">
                <a:solidFill>
                  <a:schemeClr val="accent2"/>
                </a:solidFill>
                <a:latin typeface="+mn-ea"/>
                <a:cs typeface="Times New Roman" pitchFamily="18" charset="0"/>
              </a:rPr>
              <a:t>수</a:t>
            </a:r>
            <a:endParaRPr lang="en-US" altLang="ko-KR" sz="2000" b="1" u="sng" dirty="0">
              <a:solidFill>
                <a:schemeClr val="accent2"/>
              </a:solidFill>
              <a:latin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9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altLang="ko-KR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Buckingham </a:t>
            </a:r>
            <a:r>
              <a:rPr lang="el-GR" altLang="ko-KR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Π</a:t>
            </a:r>
            <a:r>
              <a:rPr lang="en-US" altLang="ko-KR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 </a:t>
            </a: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방법</a:t>
            </a:r>
          </a:p>
        </p:txBody>
      </p:sp>
      <p:sp>
        <p:nvSpPr>
          <p:cNvPr id="1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1.3 Buckingham </a:t>
            </a:r>
            <a:r>
              <a:rPr lang="el-GR" altLang="ko-KR" b="1" dirty="0">
                <a:solidFill>
                  <a:schemeClr val="tx2">
                    <a:lumMod val="75000"/>
                  </a:schemeClr>
                </a:solidFill>
              </a:rPr>
              <a:t>Π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방법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571472" y="2206019"/>
            <a:ext cx="807249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개의 변수로 이루어진 함수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F(A</a:t>
            </a:r>
            <a:r>
              <a:rPr lang="en-US" altLang="ko-KR" sz="2000" b="1" baseline="-25000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1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, A</a:t>
            </a:r>
            <a:r>
              <a:rPr lang="en-US" altLang="ko-KR" sz="2000" b="1" baseline="-25000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2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, …., A</a:t>
            </a:r>
            <a:r>
              <a:rPr lang="en-US" altLang="ko-KR" sz="2000" b="1" baseline="-25000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n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) = 0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를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(n-m)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개의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무차원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변수를 이용해서 표현할 수 있음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f(</a:t>
            </a:r>
            <a:r>
              <a:rPr lang="el-GR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Π</a:t>
            </a:r>
            <a:r>
              <a:rPr lang="en-US" altLang="ko-KR" sz="2000" b="1" baseline="-25000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1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, </a:t>
            </a:r>
            <a:r>
              <a:rPr lang="el-GR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Π</a:t>
            </a:r>
            <a:r>
              <a:rPr lang="en-US" altLang="ko-KR" sz="2000" b="1" baseline="-25000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2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, …, </a:t>
            </a:r>
            <a:r>
              <a:rPr lang="el-GR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Π</a:t>
            </a:r>
            <a:r>
              <a:rPr lang="en-US" altLang="ko-KR" sz="2000" b="1" baseline="-25000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n-m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) = 0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무차원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변수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el-GR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Π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를 구하기 위해서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A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중에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m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개의 차원이 다른 변수를 선택하는데 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이를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반복변수라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함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반복변수와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나머지 변수를 조합해서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무차원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변수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el-GR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Π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를 구함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56595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예제</a:t>
            </a:r>
            <a:r>
              <a:rPr lang="en-US" altLang="ko-KR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: Buckingham </a:t>
            </a:r>
            <a:r>
              <a:rPr lang="el-GR" altLang="ko-KR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Π</a:t>
            </a:r>
            <a:r>
              <a:rPr lang="en-US" altLang="ko-KR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 </a:t>
            </a: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방법</a:t>
            </a:r>
          </a:p>
        </p:txBody>
      </p:sp>
      <p:sp>
        <p:nvSpPr>
          <p:cNvPr id="1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16" y="657958"/>
            <a:ext cx="398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1.3 Buckingham </a:t>
            </a:r>
            <a:r>
              <a:rPr lang="el-GR" altLang="ko-KR" b="1" dirty="0">
                <a:solidFill>
                  <a:schemeClr val="tx2">
                    <a:lumMod val="75000"/>
                  </a:schemeClr>
                </a:solidFill>
              </a:rPr>
              <a:t>Π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방법</a:t>
            </a:r>
          </a:p>
        </p:txBody>
      </p:sp>
      <p:pic>
        <p:nvPicPr>
          <p:cNvPr id="13" name="_x111775048" descr="EMB000022c035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230264"/>
            <a:ext cx="3289300" cy="1622425"/>
          </a:xfrm>
          <a:prstGeom prst="rect">
            <a:avLst/>
          </a:prstGeom>
          <a:noFill/>
        </p:spPr>
      </p:pic>
      <p:sp>
        <p:nvSpPr>
          <p:cNvPr id="14" name="부제목 2"/>
          <p:cNvSpPr>
            <a:spLocks noGrp="1"/>
          </p:cNvSpPr>
          <p:nvPr>
            <p:ph type="subTitle" idx="1"/>
          </p:nvPr>
        </p:nvSpPr>
        <p:spPr>
          <a:xfrm>
            <a:off x="4788024" y="2145966"/>
            <a:ext cx="3641627" cy="1643074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젵에서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물을 분사할 때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경사평판에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작용하는 힘을 구하라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3563888" y="4149080"/>
          <a:ext cx="20732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2" name="Equation" r:id="rId5" imgW="1231560" imgH="203040" progId="Equation.DSMT4">
                  <p:embed/>
                </p:oleObj>
              </mc:Choice>
              <mc:Fallback>
                <p:oleObj name="Equation" r:id="rId5" imgW="1231560" imgH="203040" progId="Equation.DSMT4">
                  <p:embed/>
                  <p:pic>
                    <p:nvPicPr>
                      <p:cNvPr id="880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149080"/>
                        <a:ext cx="20732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3603625" y="5661248"/>
          <a:ext cx="20097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3" name="Equation" r:id="rId7" imgW="1193760" imgH="431640" progId="Equation.DSMT4">
                  <p:embed/>
                </p:oleObj>
              </mc:Choice>
              <mc:Fallback>
                <p:oleObj name="Equation" r:id="rId7" imgW="1193760" imgH="431640" progId="Equation.DSMT4">
                  <p:embed/>
                  <p:pic>
                    <p:nvPicPr>
                      <p:cNvPr id="880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5661248"/>
                        <a:ext cx="20097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830263" y="5002213"/>
          <a:ext cx="17081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4" name="Equation" r:id="rId9" imgW="1015920" imgH="241200" progId="Equation.DSMT4">
                  <p:embed/>
                </p:oleObj>
              </mc:Choice>
              <mc:Fallback>
                <p:oleObj name="Equation" r:id="rId9" imgW="1015920" imgH="241200" progId="Equation.DSMT4">
                  <p:embed/>
                  <p:pic>
                    <p:nvPicPr>
                      <p:cNvPr id="1013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5002213"/>
                        <a:ext cx="17081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/>
        </p:nvGraphicFramePr>
        <p:xfrm>
          <a:off x="3606800" y="5013325"/>
          <a:ext cx="16224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5" name="Equation" r:id="rId11" imgW="965160" imgH="241200" progId="Equation.DSMT4">
                  <p:embed/>
                </p:oleObj>
              </mc:Choice>
              <mc:Fallback>
                <p:oleObj name="Equation" r:id="rId11" imgW="965160" imgH="241200" progId="Equation.DSMT4">
                  <p:embed/>
                  <p:pic>
                    <p:nvPicPr>
                      <p:cNvPr id="1013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5013325"/>
                        <a:ext cx="16224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7311405" y="4974753"/>
          <a:ext cx="78898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6" name="Equation" r:id="rId13" imgW="469800" imgH="228600" progId="Equation.DSMT4">
                  <p:embed/>
                </p:oleObj>
              </mc:Choice>
              <mc:Fallback>
                <p:oleObj name="Equation" r:id="rId13" imgW="469800" imgH="228600" progId="Equation.DSMT4">
                  <p:embed/>
                  <p:pic>
                    <p:nvPicPr>
                      <p:cNvPr id="1013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1405" y="4974753"/>
                        <a:ext cx="788987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059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_x102879336" descr="EMB00002b6c52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057063"/>
            <a:ext cx="4529138" cy="19383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차원해석과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상사법칙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1663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ko-KR" altLang="en-US" b="1" dirty="0" err="1">
                <a:solidFill>
                  <a:schemeClr val="tx2">
                    <a:lumMod val="75000"/>
                  </a:schemeClr>
                </a:solidFill>
              </a:rPr>
              <a:t>수리학적</a:t>
            </a:r>
            <a:r>
              <a:rPr lang="ko-KR" altLang="en-US" b="1" dirty="0">
                <a:solidFill>
                  <a:schemeClr val="tx2">
                    <a:lumMod val="75000"/>
                  </a:schemeClr>
                </a:solidFill>
              </a:rPr>
              <a:t> 상사와 수리모형실험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 err="1">
                <a:solidFill>
                  <a:schemeClr val="tx2"/>
                </a:solidFill>
                <a:latin typeface="+mj-ea"/>
                <a:cs typeface="Times New Roman" pitchFamily="18" charset="0"/>
              </a:rPr>
              <a:t>수리학적</a:t>
            </a:r>
            <a:r>
              <a:rPr lang="ko-KR" altLang="en-US" sz="2800" b="1" dirty="0">
                <a:solidFill>
                  <a:schemeClr val="tx2"/>
                </a:solidFill>
                <a:latin typeface="+mj-ea"/>
                <a:cs typeface="Times New Roman" pitchFamily="18" charset="0"/>
              </a:rPr>
              <a:t> 상사</a:t>
            </a:r>
          </a:p>
        </p:txBody>
      </p:sp>
      <p:sp>
        <p:nvSpPr>
          <p:cNvPr id="1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9" name="부제목 2"/>
          <p:cNvSpPr>
            <a:spLocks noGrp="1"/>
          </p:cNvSpPr>
          <p:nvPr>
            <p:ph type="subTitle" idx="1"/>
          </p:nvPr>
        </p:nvSpPr>
        <p:spPr>
          <a:xfrm>
            <a:off x="785786" y="4741674"/>
            <a:ext cx="7901014" cy="207170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1/1,000 </a:t>
            </a:r>
            <a:r>
              <a:rPr lang="ko-KR" altLang="en-US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축척의</a:t>
            </a:r>
            <a:r>
              <a:rPr lang="en-US" altLang="ko-KR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모형선이</a:t>
            </a:r>
            <a:r>
              <a:rPr lang="en-US" altLang="ko-KR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실선과 같은 저항을 갖게 하려면 모형선의 속력을 얼마로 해야하나</a:t>
            </a:r>
            <a:r>
              <a:rPr lang="en-US" altLang="ko-KR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?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기하학적 상사</a:t>
            </a:r>
            <a:r>
              <a:rPr lang="en-US" altLang="ko-KR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(5 mm/s)</a:t>
            </a:r>
            <a:r>
              <a:rPr lang="ko-KR" altLang="en-US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를 그대로 적용하면</a:t>
            </a:r>
            <a:r>
              <a:rPr lang="en-US" altLang="ko-KR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?</a:t>
            </a:r>
          </a:p>
          <a:p>
            <a:pPr algn="l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Froude (1810-1879)</a:t>
            </a:r>
            <a:r>
              <a:rPr lang="ko-KR" altLang="en-US" sz="18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는 이 문제를 풀려고 노력하였고 해답을 제시하였음</a:t>
            </a:r>
            <a:endParaRPr lang="en-US" altLang="ko-KR" sz="18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28860" y="4057327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10 knot = 18 km/h</a:t>
            </a:r>
            <a:endParaRPr lang="ko-KR" alt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14876" y="4057327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1/1,000 model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75643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3492</TotalTime>
  <Words>838</Words>
  <Application>Microsoft Office PowerPoint</Application>
  <PresentationFormat>화면 슬라이드 쇼(4:3)</PresentationFormat>
  <Paragraphs>164</Paragraphs>
  <Slides>17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4" baseType="lpstr">
      <vt:lpstr>HY수평선B</vt:lpstr>
      <vt:lpstr>맑은 고딕</vt:lpstr>
      <vt:lpstr>Arial</vt:lpstr>
      <vt:lpstr>Times New Roman</vt:lpstr>
      <vt:lpstr>Wingdings</vt:lpstr>
      <vt:lpstr>Office 테마</vt:lpstr>
      <vt:lpstr>Equation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BlackEdition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사회환경시스템설계 한강의 어제와 오늘: 사이버박물관</dc:title>
  <dc:creator>Windows XP</dc:creator>
  <cp:lastModifiedBy>USER</cp:lastModifiedBy>
  <cp:revision>362</cp:revision>
  <dcterms:created xsi:type="dcterms:W3CDTF">2009-03-15T07:03:17Z</dcterms:created>
  <dcterms:modified xsi:type="dcterms:W3CDTF">2022-01-20T09:43:08Z</dcterms:modified>
</cp:coreProperties>
</file>