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sldIdLst>
    <p:sldId id="343" r:id="rId2"/>
    <p:sldId id="280" r:id="rId3"/>
    <p:sldId id="349" r:id="rId4"/>
    <p:sldId id="350" r:id="rId5"/>
    <p:sldId id="351" r:id="rId6"/>
    <p:sldId id="354" r:id="rId7"/>
    <p:sldId id="353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362" r:id="rId16"/>
    <p:sldId id="364" r:id="rId17"/>
    <p:sldId id="363" r:id="rId18"/>
    <p:sldId id="365" r:id="rId19"/>
    <p:sldId id="366" r:id="rId20"/>
    <p:sldId id="367" r:id="rId21"/>
    <p:sldId id="368" r:id="rId22"/>
    <p:sldId id="369" r:id="rId23"/>
    <p:sldId id="370" r:id="rId24"/>
    <p:sldId id="371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32"/>
    <a:srgbClr val="EBECED"/>
    <a:srgbClr val="00AEEF"/>
    <a:srgbClr val="2B2829"/>
    <a:srgbClr val="DD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3AD1-9E88-4267-ABE1-2F35B517299D}" type="datetimeFigureOut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FEC9-CA66-41D6-B72B-323FDC7AE3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81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E1A0-F2F0-464F-A003-7C62B08223D1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7596336" y="0"/>
            <a:ext cx="1547664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548680"/>
            <a:ext cx="7596336" cy="57606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2590800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2590800" y="0"/>
            <a:ext cx="5005536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A885-ADB8-4AF8-80FC-04B47D11E830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E580-6656-4A24-A0CF-DC6B63ADE19B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305-1DA7-46E5-BB8E-3A5E13204536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E33F-C33F-4C60-A636-99A91455ABE4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0B9C-F899-4CB6-BC50-B89B644ADABB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4B58-43FD-41B2-9A84-38F9EA02F52D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4E48-F1C4-42F5-A804-FF10B0E5BA55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EF50-2EB8-45A1-BB0C-AEB6FCE2FE8A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59FB-BCE8-47B5-8A5F-BC79BE64D8F1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B2A-1EE0-41D4-9D7E-C148433F7780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516-9170-46D9-9185-498EA8808807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C6DC-FB38-48C6-BF98-611C9F899E8F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9.wmf"/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image" Target="../media/image3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2.wmf"/><Relationship Id="rId3" Type="http://schemas.openxmlformats.org/officeDocument/2006/relationships/image" Target="../media/image3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499992" cy="2992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918" y="3757781"/>
            <a:ext cx="451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사진설명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: 2006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년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</a:rPr>
              <a:t>괴산댐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 방류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한국건설기술연구원 김원 박사 제공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932040" y="1556792"/>
            <a:ext cx="4104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rgbClr val="00AEEF"/>
                </a:solidFill>
                <a:latin typeface="+mn-ea"/>
                <a:cs typeface="Arial" pitchFamily="34" charset="0"/>
              </a:rPr>
              <a:t>제</a:t>
            </a:r>
            <a:r>
              <a:rPr lang="en-US" altLang="ko-KR" sz="3600" b="1" dirty="0">
                <a:solidFill>
                  <a:srgbClr val="00AEEF"/>
                </a:solidFill>
                <a:latin typeface="+mn-ea"/>
                <a:cs typeface="Arial" pitchFamily="34" charset="0"/>
              </a:rPr>
              <a:t>8</a:t>
            </a:r>
            <a:r>
              <a:rPr lang="ko-KR" altLang="en-US" sz="3600" b="1" dirty="0">
                <a:solidFill>
                  <a:srgbClr val="00AEEF"/>
                </a:solidFill>
                <a:latin typeface="+mn-ea"/>
                <a:cs typeface="Arial" pitchFamily="34" charset="0"/>
              </a:rPr>
              <a:t>장</a:t>
            </a:r>
            <a:r>
              <a:rPr lang="en-US" altLang="ko-KR" sz="3600" b="1" dirty="0">
                <a:solidFill>
                  <a:srgbClr val="00AEEF"/>
                </a:solidFill>
                <a:latin typeface="+mn-ea"/>
                <a:cs typeface="Arial" pitchFamily="34" charset="0"/>
              </a:rPr>
              <a:t>. </a:t>
            </a:r>
            <a:r>
              <a:rPr lang="ko-KR" altLang="en-US" sz="3600" b="1" dirty="0" err="1">
                <a:solidFill>
                  <a:srgbClr val="00AEEF"/>
                </a:solidFill>
                <a:latin typeface="+mn-ea"/>
                <a:cs typeface="Arial" pitchFamily="34" charset="0"/>
              </a:rPr>
              <a:t>유사이송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ea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97660"/>
            <a:ext cx="746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모래하천의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2.5 </a:t>
            </a:r>
            <a:r>
              <a:rPr lang="ko-KR" altLang="en-US" b="1" dirty="0" err="1">
                <a:solidFill>
                  <a:schemeClr val="tx2"/>
                </a:solidFill>
              </a:rPr>
              <a:t>입도분포와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하천형태학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08" y="1949152"/>
            <a:ext cx="3231160" cy="4432176"/>
          </a:xfrm>
          <a:prstGeom prst="rect">
            <a:avLst/>
          </a:prstGeom>
        </p:spPr>
      </p:pic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4714876" y="1643050"/>
            <a:ext cx="4214842" cy="450059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sand-bed Kankakee River in Illinois, US</a:t>
            </a: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shape: Gauss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분포로 근사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D50: 0.3 – 0.4 mm (MS)</a:t>
            </a: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실트나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자갈없이 매우 균일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19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자갈하천의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2.5 </a:t>
            </a:r>
            <a:r>
              <a:rPr lang="ko-KR" altLang="en-US" b="1" dirty="0" err="1">
                <a:solidFill>
                  <a:schemeClr val="tx2"/>
                </a:solidFill>
              </a:rPr>
              <a:t>입도분포와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하천형태학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95464"/>
            <a:ext cx="4535817" cy="3395766"/>
          </a:xfrm>
          <a:prstGeom prst="rect">
            <a:avLst/>
          </a:prstGeom>
        </p:spPr>
      </p:pic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4929190" y="1643050"/>
            <a:ext cx="3929090" cy="450059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gravel-bed Oak Creek in OR, US</a:t>
            </a: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표층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(surface layer)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입자가 기층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(substrate)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보다 굵음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입도가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넓게 분포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(-8 &lt; </a:t>
            </a:r>
            <a:r>
              <a:rPr lang="el-GR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3) </a:t>
            </a:r>
          </a:p>
          <a:p>
            <a:pPr lvl="1" algn="l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위로 </a:t>
            </a: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오목하여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분포에 </a:t>
            </a: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근사되지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않음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8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06" y="1737791"/>
            <a:ext cx="4633898" cy="4211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 </a:t>
            </a:r>
            <a:r>
              <a:rPr lang="ko-KR" altLang="en-US" b="1" dirty="0" err="1">
                <a:solidFill>
                  <a:schemeClr val="tx2"/>
                </a:solidFill>
              </a:rPr>
              <a:t>하상형상과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흐름저항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하상형상의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발달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3.1 </a:t>
            </a:r>
            <a:r>
              <a:rPr lang="ko-KR" altLang="en-US" b="1" dirty="0" err="1">
                <a:solidFill>
                  <a:schemeClr val="tx2"/>
                </a:solidFill>
              </a:rPr>
              <a:t>하상형상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7992888" cy="923798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하천의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이동상은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유량이 증가함에 따라 다양한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하상형상의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발달을 보임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그림의 좌측은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저수류영역이고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우측은 고수류영역임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57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 </a:t>
            </a:r>
            <a:r>
              <a:rPr lang="ko-KR" altLang="en-US" b="1" dirty="0" err="1">
                <a:solidFill>
                  <a:schemeClr val="tx2"/>
                </a:solidFill>
              </a:rPr>
              <a:t>하상형상과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흐름저항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이동상 하천의 수위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-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유량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관계곡선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3.1 </a:t>
            </a:r>
            <a:r>
              <a:rPr lang="ko-KR" altLang="en-US" b="1" dirty="0" err="1">
                <a:solidFill>
                  <a:schemeClr val="tx2"/>
                </a:solidFill>
              </a:rPr>
              <a:t>하상형상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280920" cy="923798"/>
          </a:xfrm>
        </p:spPr>
        <p:txBody>
          <a:bodyPr>
            <a:normAutofit fontScale="85000"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고수류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영역으로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천이됨에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따라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하상형상은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모두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쓸려가서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하상전단응력이 감소함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이것은 위의 식에 따르면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증가할 때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혹은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줄어들어야 가능함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1" y="2389793"/>
            <a:ext cx="4443476" cy="2817292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5724128" y="2564904"/>
            <a:ext cx="2736304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등류에 대해서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03022"/>
              </p:ext>
            </p:extLst>
          </p:nvPr>
        </p:nvGraphicFramePr>
        <p:xfrm>
          <a:off x="6113463" y="3524038"/>
          <a:ext cx="19494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5" imgW="1307880" imgH="253800" progId="Equation.DSMT4">
                  <p:embed/>
                </p:oleObj>
              </mc:Choice>
              <mc:Fallback>
                <p:oleObj name="Equation" r:id="rId5" imgW="1307880" imgH="253800" progId="Equation.DSMT4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3524038"/>
                        <a:ext cx="19494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직사각형 13"/>
          <p:cNvSpPr/>
          <p:nvPr/>
        </p:nvSpPr>
        <p:spPr>
          <a:xfrm>
            <a:off x="5724128" y="3273014"/>
            <a:ext cx="2664296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43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 </a:t>
            </a:r>
            <a:r>
              <a:rPr lang="ko-KR" altLang="en-US" b="1" dirty="0" err="1">
                <a:solidFill>
                  <a:schemeClr val="tx2"/>
                </a:solidFill>
              </a:rPr>
              <a:t>하상형상과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흐름저항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흐름저항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3.2 </a:t>
            </a:r>
            <a:r>
              <a:rPr lang="ko-KR" altLang="en-US" b="1" dirty="0" err="1">
                <a:solidFill>
                  <a:schemeClr val="tx2"/>
                </a:solidFill>
              </a:rPr>
              <a:t>흐름저항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7992888" cy="1283838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모래하천에서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홍수위를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정확히 예측하기 위해서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하상형상의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영향을 고려해야 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표면마찰에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의한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흐름저항은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유사이송에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영향을 줌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642911" y="2003090"/>
            <a:ext cx="4500594" cy="365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흐름저항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	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형상항력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+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표면마찰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형상항력은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하상형상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표면마찰은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입자에 의한 거칠기와 각각 관련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하상형상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 위의 유선에 따르면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유선박리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 및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재부착에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 의한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형상항력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itchFamily="34" charset="0"/>
              </a:rPr>
              <a:t> 작용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362490" cy="340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24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4. </a:t>
            </a:r>
            <a:r>
              <a:rPr lang="ko-KR" altLang="en-US" b="1" dirty="0" err="1">
                <a:solidFill>
                  <a:schemeClr val="tx2"/>
                </a:solidFill>
              </a:rPr>
              <a:t>하상토의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초기거동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Shields diagram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b="44902"/>
          <a:stretch/>
        </p:blipFill>
        <p:spPr>
          <a:xfrm>
            <a:off x="656534" y="1958528"/>
            <a:ext cx="3627434" cy="23345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01" y="1772816"/>
            <a:ext cx="3784563" cy="27359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2211" y="443711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1936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Shields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가 학위논문에 제시한 그림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44371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Sedimentation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Engineering (1975)</a:t>
            </a:r>
          </a:p>
        </p:txBody>
      </p:sp>
      <p:sp>
        <p:nvSpPr>
          <p:cNvPr id="22" name="부제목 2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7992888" cy="1283838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하상토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입자의 거동을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Shields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Shields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수와 전단 레이놀즈수의 관계로 제시함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Shields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                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전단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레이놀즈수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57392"/>
              </p:ext>
            </p:extLst>
          </p:nvPr>
        </p:nvGraphicFramePr>
        <p:xfrm>
          <a:off x="2123728" y="6318031"/>
          <a:ext cx="9032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89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318031"/>
                        <a:ext cx="90328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51460"/>
              </p:ext>
            </p:extLst>
          </p:nvPr>
        </p:nvGraphicFramePr>
        <p:xfrm>
          <a:off x="5148064" y="6373015"/>
          <a:ext cx="8397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890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6373015"/>
                        <a:ext cx="8397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슬라이드 번호 개체 틀 1">
            <a:extLst>
              <a:ext uri="{FF2B5EF4-FFF2-40B4-BE49-F238E27FC236}">
                <a16:creationId xmlns:a16="http://schemas.microsoft.com/office/drawing/2014/main" id="{349B2D9B-8DD4-44C5-82F0-B413DE38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961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4. </a:t>
            </a:r>
            <a:r>
              <a:rPr lang="ko-KR" altLang="en-US" b="1" dirty="0" err="1">
                <a:solidFill>
                  <a:schemeClr val="tx2"/>
                </a:solidFill>
              </a:rPr>
              <a:t>하상토의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초기거동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Shields diagram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의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회귀식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2" name="부제목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92888" cy="474022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Brownlie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(1981)</a:t>
            </a: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Hager and Del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Giudice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(2000) </a:t>
            </a: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44746"/>
              </p:ext>
            </p:extLst>
          </p:nvPr>
        </p:nvGraphicFramePr>
        <p:xfrm>
          <a:off x="6804248" y="2771775"/>
          <a:ext cx="1497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4" imgW="990360" imgH="431640" progId="Equation.DSMT4">
                  <p:embed/>
                </p:oleObj>
              </mc:Choice>
              <mc:Fallback>
                <p:oleObj name="Equation" r:id="rId4" imgW="990360" imgH="4316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771775"/>
                        <a:ext cx="14970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13749"/>
              </p:ext>
            </p:extLst>
          </p:nvPr>
        </p:nvGraphicFramePr>
        <p:xfrm>
          <a:off x="1979712" y="2915791"/>
          <a:ext cx="38163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" name="Equation" r:id="rId6" imgW="2527200" imgH="279360" progId="Equation.DSMT4">
                  <p:embed/>
                </p:oleObj>
              </mc:Choice>
              <mc:Fallback>
                <p:oleObj name="Equation" r:id="rId6" imgW="2527200" imgH="27936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915791"/>
                        <a:ext cx="38163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17844"/>
              </p:ext>
            </p:extLst>
          </p:nvPr>
        </p:nvGraphicFramePr>
        <p:xfrm>
          <a:off x="1907704" y="4293096"/>
          <a:ext cx="3549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Equation" r:id="rId8" imgW="1993680" imgH="241200" progId="Equation.DSMT4">
                  <p:embed/>
                </p:oleObj>
              </mc:Choice>
              <mc:Fallback>
                <p:oleObj name="Equation" r:id="rId8" imgW="1993680" imgH="241200" progId="Equation.DSMT4">
                  <p:embed/>
                  <p:pic>
                    <p:nvPicPr>
                      <p:cNvPr id="10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293096"/>
                        <a:ext cx="35496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93196"/>
              </p:ext>
            </p:extLst>
          </p:nvPr>
        </p:nvGraphicFramePr>
        <p:xfrm>
          <a:off x="1929910" y="4936034"/>
          <a:ext cx="3887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Equation" r:id="rId10" imgW="2184120" imgH="241200" progId="Equation.DSMT4">
                  <p:embed/>
                </p:oleObj>
              </mc:Choice>
              <mc:Fallback>
                <p:oleObj name="Equation" r:id="rId10" imgW="2184120" imgH="241200" progId="Equation.DSMT4">
                  <p:embed/>
                  <p:pic>
                    <p:nvPicPr>
                      <p:cNvPr id="1167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0" y="4936034"/>
                        <a:ext cx="38877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71068"/>
              </p:ext>
            </p:extLst>
          </p:nvPr>
        </p:nvGraphicFramePr>
        <p:xfrm>
          <a:off x="1929910" y="5578976"/>
          <a:ext cx="2960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Equation" r:id="rId12" imgW="1663560" imgH="241200" progId="Equation.DSMT4">
                  <p:embed/>
                </p:oleObj>
              </mc:Choice>
              <mc:Fallback>
                <p:oleObj name="Equation" r:id="rId12" imgW="1663560" imgH="241200" progId="Equation.DSMT4">
                  <p:embed/>
                  <p:pic>
                    <p:nvPicPr>
                      <p:cNvPr id="1167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0" y="5578976"/>
                        <a:ext cx="29606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2293"/>
              </p:ext>
            </p:extLst>
          </p:nvPr>
        </p:nvGraphicFramePr>
        <p:xfrm>
          <a:off x="2479208" y="6021288"/>
          <a:ext cx="24876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14" imgW="1396800" imgH="469800" progId="Equation.DSMT4">
                  <p:embed/>
                </p:oleObj>
              </mc:Choice>
              <mc:Fallback>
                <p:oleObj name="Equation" r:id="rId14" imgW="1396800" imgH="469800" progId="Equation.DSMT4">
                  <p:embed/>
                  <p:pic>
                    <p:nvPicPr>
                      <p:cNvPr id="116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208" y="6021288"/>
                        <a:ext cx="248761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257B609D-B19E-4C62-9B41-4544F84C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11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4. </a:t>
            </a:r>
            <a:r>
              <a:rPr lang="ko-KR" altLang="en-US" b="1" dirty="0" err="1">
                <a:solidFill>
                  <a:schemeClr val="tx2"/>
                </a:solidFill>
              </a:rPr>
              <a:t>하상토의</a:t>
            </a:r>
            <a:r>
              <a:rPr lang="ko-KR" altLang="en-US" b="1" dirty="0">
                <a:solidFill>
                  <a:schemeClr val="tx2"/>
                </a:solidFill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</a:rPr>
              <a:t>초기거동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하상토의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초기거동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11813"/>
              </p:ext>
            </p:extLst>
          </p:nvPr>
        </p:nvGraphicFramePr>
        <p:xfrm>
          <a:off x="3534519" y="2069289"/>
          <a:ext cx="233362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Picture" r:id="rId4" imgW="2334768" imgH="1324356" progId="Word.Picture.8">
                  <p:embed/>
                </p:oleObj>
              </mc:Choice>
              <mc:Fallback>
                <p:oleObj name="Picture" r:id="rId4" imgW="2334768" imgH="1324356" progId="Word.Picture.8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519" y="2069289"/>
                        <a:ext cx="2333625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714480" y="4786322"/>
          <a:ext cx="1311861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6" imgW="965160" imgH="419040" progId="Equation.DSMT4">
                  <p:embed/>
                </p:oleObj>
              </mc:Choice>
              <mc:Fallback>
                <p:oleObj name="Equation" r:id="rId6" imgW="965160" imgH="419040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786322"/>
                        <a:ext cx="1311861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3929058" y="4786322"/>
          <a:ext cx="12779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8" imgW="939600" imgH="431640" progId="Equation.DSMT4">
                  <p:embed/>
                </p:oleObj>
              </mc:Choice>
              <mc:Fallback>
                <p:oleObj name="Equation" r:id="rId8" imgW="939600" imgH="43164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786322"/>
                        <a:ext cx="12779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1643063" y="5429250"/>
          <a:ext cx="19700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Equation" r:id="rId10" imgW="1498320" imgH="457200" progId="Equation.DSMT4">
                  <p:embed/>
                </p:oleObj>
              </mc:Choice>
              <mc:Fallback>
                <p:oleObj name="Equation" r:id="rId10" imgW="1498320" imgH="45720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5429250"/>
                        <a:ext cx="19700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4139952" y="5561359"/>
          <a:ext cx="8842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12" imgW="672840" imgH="241200" progId="Equation.DSMT4">
                  <p:embed/>
                </p:oleObj>
              </mc:Choice>
              <mc:Fallback>
                <p:oleObj name="Equation" r:id="rId12" imgW="672840" imgH="241200" progId="Equation.DSMT4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561359"/>
                        <a:ext cx="884237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539552" y="3428976"/>
            <a:ext cx="7929617" cy="3429024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하상에 놓인 입자가 부상할 조건은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	 W</a:t>
            </a:r>
            <a:r>
              <a:rPr lang="en-US" altLang="ko-KR" sz="2000" b="1" baseline="-25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F</a:t>
            </a:r>
            <a:r>
              <a:rPr lang="en-US" altLang="ko-KR" sz="2000" b="1" baseline="-25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l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여기서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수중무게와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양력은 각각 다음과 같음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+mn-ea"/>
                <a:cs typeface="Arial" panose="020B0604020202020204" pitchFamily="34" charset="0"/>
              </a:rPr>
              <a:t>	</a:t>
            </a:r>
            <a:endParaRPr lang="en-US" altLang="ko-KR" sz="2000" b="1" baseline="-25000" dirty="0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위에서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c</a:t>
            </a:r>
            <a:r>
              <a:rPr lang="en-US" altLang="ko-KR" sz="2000" b="1" baseline="-25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l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f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는 전단 레이놀즈수의 함수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0991" y="5038139"/>
            <a:ext cx="319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Shields diagram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과 같이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Shields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수를 전단 레이놀즈수의 함수로 표현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5519968" y="4951397"/>
            <a:ext cx="3262173" cy="648072"/>
          </a:xfrm>
          <a:prstGeom prst="wedgeRoundRectCallout">
            <a:avLst>
              <a:gd name="adj1" fmla="val -48863"/>
              <a:gd name="adj2" fmla="val 718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19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5. </a:t>
            </a:r>
            <a:r>
              <a:rPr lang="ko-KR" altLang="en-US" b="1" dirty="0" err="1">
                <a:solidFill>
                  <a:schemeClr val="tx2"/>
                </a:solidFill>
              </a:rPr>
              <a:t>소류사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소류사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0" name="부제목 2"/>
          <p:cNvSpPr>
            <a:spLocks noGrp="1"/>
          </p:cNvSpPr>
          <p:nvPr>
            <p:ph type="subTitle" idx="1"/>
          </p:nvPr>
        </p:nvSpPr>
        <p:spPr>
          <a:xfrm>
            <a:off x="609600" y="1872952"/>
            <a:ext cx="8001000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바닥 부근에서 구르거나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미끄러지고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튕겨가며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(rolling, sliding, and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saltating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이동하는 비교적 큰 입자의 유사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소류사량은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흐름의 혹은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전단응력의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크기에 비례할 것으로 추측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정량적으로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Einstein bedload number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를 다음과 같이 정의하면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다음과 같은 관계식을 예상할 수 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ko-KR" sz="2000" dirty="0">
              <a:solidFill>
                <a:schemeClr val="tx2"/>
              </a:solidFill>
              <a:latin typeface="HY수평선B" pitchFamily="18" charset="-127"/>
              <a:ea typeface="HY수평선B" pitchFamily="18" charset="-127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ko-KR" sz="2000" dirty="0">
              <a:solidFill>
                <a:schemeClr val="tx2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51614"/>
              </p:ext>
            </p:extLst>
          </p:nvPr>
        </p:nvGraphicFramePr>
        <p:xfrm>
          <a:off x="2071670" y="3717032"/>
          <a:ext cx="14684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4" imgW="914400" imgH="444240" progId="Equation.DSMT4">
                  <p:embed/>
                </p:oleObj>
              </mc:Choice>
              <mc:Fallback>
                <p:oleObj name="Equation" r:id="rId4" imgW="914400" imgH="44424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17032"/>
                        <a:ext cx="146843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143"/>
              </p:ext>
            </p:extLst>
          </p:nvPr>
        </p:nvGraphicFramePr>
        <p:xfrm>
          <a:off x="2000232" y="5145792"/>
          <a:ext cx="3467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6" imgW="2158920" imgH="241200" progId="Equation.3">
                  <p:embed/>
                </p:oleObj>
              </mc:Choice>
              <mc:Fallback>
                <p:oleObj name="Equation" r:id="rId6" imgW="2158920" imgH="241200" progId="Equation.3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145792"/>
                        <a:ext cx="3467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6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5. </a:t>
            </a:r>
            <a:r>
              <a:rPr lang="ko-KR" altLang="en-US" b="1" dirty="0" err="1">
                <a:solidFill>
                  <a:schemeClr val="tx2"/>
                </a:solidFill>
              </a:rPr>
              <a:t>소류사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다양한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소류사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공식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18</a:t>
            </a:fld>
            <a:endParaRPr lang="ko-KR" alt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24324"/>
              </p:ext>
            </p:extLst>
          </p:nvPr>
        </p:nvGraphicFramePr>
        <p:xfrm>
          <a:off x="166688" y="4728430"/>
          <a:ext cx="4543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4" imgW="2717640" imgH="291960" progId="Equation.DSMT4">
                  <p:embed/>
                </p:oleObj>
              </mc:Choice>
              <mc:Fallback>
                <p:oleObj name="Equation" r:id="rId4" imgW="2717640" imgH="29196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728430"/>
                        <a:ext cx="45434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4989"/>
              </p:ext>
            </p:extLst>
          </p:nvPr>
        </p:nvGraphicFramePr>
        <p:xfrm>
          <a:off x="304800" y="3172668"/>
          <a:ext cx="440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6" imgW="2539800" imgH="304560" progId="Equation.3">
                  <p:embed/>
                </p:oleObj>
              </mc:Choice>
              <mc:Fallback>
                <p:oleObj name="Equation" r:id="rId6" imgW="2539800" imgH="30456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72668"/>
                        <a:ext cx="44069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51126"/>
              </p:ext>
            </p:extLst>
          </p:nvPr>
        </p:nvGraphicFramePr>
        <p:xfrm>
          <a:off x="304800" y="3963243"/>
          <a:ext cx="4876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8" imgW="2971800" imgH="304560" progId="Equation.3">
                  <p:embed/>
                </p:oleObj>
              </mc:Choice>
              <mc:Fallback>
                <p:oleObj name="Equation" r:id="rId8" imgW="2971800" imgH="30456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3243"/>
                        <a:ext cx="48768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14139"/>
              </p:ext>
            </p:extLst>
          </p:nvPr>
        </p:nvGraphicFramePr>
        <p:xfrm>
          <a:off x="365125" y="2132856"/>
          <a:ext cx="40544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10" imgW="2336760" imgH="457200" progId="Equation.3">
                  <p:embed/>
                </p:oleObj>
              </mc:Choice>
              <mc:Fallback>
                <p:oleObj name="Equation" r:id="rId10" imgW="2336760" imgH="4572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132856"/>
                        <a:ext cx="405447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65493"/>
              </p:ext>
            </p:extLst>
          </p:nvPr>
        </p:nvGraphicFramePr>
        <p:xfrm>
          <a:off x="304800" y="5399931"/>
          <a:ext cx="41148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12" imgW="2450880" imgH="545760" progId="Equation.3">
                  <p:embed/>
                </p:oleObj>
              </mc:Choice>
              <mc:Fallback>
                <p:oleObj name="Equation" r:id="rId12" imgW="2450880" imgH="545760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99931"/>
                        <a:ext cx="41148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05400" y="4774456"/>
            <a:ext cx="403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charset="-127"/>
                <a:sym typeface="Symbol" pitchFamily="18" charset="2"/>
              </a:rPr>
              <a:t>Fernandez Luque &amp; van Beek (1976)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715000" y="3250456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charset="-127"/>
                <a:sym typeface="Symbol" pitchFamily="18" charset="2"/>
              </a:rPr>
              <a:t>Ashida &amp; Michiue (1972)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715000" y="4012456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charset="-127"/>
                <a:sym typeface="Symbol" pitchFamily="18" charset="2"/>
              </a:rPr>
              <a:t>Engelund &amp; Fredsoe (1976)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562600" y="2336056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>
                <a:ea typeface="굴림" charset="-127"/>
                <a:sym typeface="Symbol" pitchFamily="18" charset="2"/>
              </a:rPr>
              <a:t>Einstein (1950)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252492" y="5688856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dirty="0">
                <a:ea typeface="굴림" charset="-127"/>
                <a:sym typeface="Symbol" pitchFamily="18" charset="2"/>
              </a:rPr>
              <a:t>Parker (1979) fit to Einstein (1950)</a:t>
            </a:r>
          </a:p>
        </p:txBody>
      </p:sp>
    </p:spTree>
    <p:extLst>
      <p:ext uri="{BB962C8B-B14F-4D97-AF65-F5344CB8AC3E}">
        <p14:creationId xmlns:p14="http://schemas.microsoft.com/office/powerpoint/2010/main" val="372131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1. </a:t>
            </a:r>
            <a:r>
              <a:rPr lang="ko-KR" altLang="en-US" b="1" dirty="0" err="1">
                <a:solidFill>
                  <a:schemeClr val="tx2"/>
                </a:solidFill>
              </a:rPr>
              <a:t>유사이송과</a:t>
            </a:r>
            <a:r>
              <a:rPr lang="ko-KR" altLang="en-US" b="1" dirty="0">
                <a:solidFill>
                  <a:schemeClr val="tx2"/>
                </a:solidFill>
              </a:rPr>
              <a:t> 하상변동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유사이송의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기본 특징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2060848"/>
            <a:ext cx="7929617" cy="439248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중요한 과제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하천은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이동상으로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이루어진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동적시스템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흐름은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하도를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변화시키고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변화된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하도는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흐름에 영향을 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어려운 과제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수학적으로 자유경계치문제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(Free boundary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Value Problem)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난류에 의해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유사이송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발생</a:t>
            </a:r>
            <a:endParaRPr lang="en-US" altLang="ko-KR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기회를 제공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과거의 경험적 방식에서 탈피하여 역학적 접근 필요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하천지형학적 모의를 위한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차원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차원 코드 개발 필요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5. </a:t>
            </a:r>
            <a:r>
              <a:rPr lang="ko-KR" altLang="en-US" b="1" dirty="0" err="1">
                <a:solidFill>
                  <a:schemeClr val="tx2"/>
                </a:solidFill>
              </a:rPr>
              <a:t>소류사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다양한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소류사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공식의 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4995"/>
            <a:ext cx="7736160" cy="47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917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5. </a:t>
            </a:r>
            <a:r>
              <a:rPr lang="ko-KR" altLang="en-US" b="1" dirty="0" err="1">
                <a:solidFill>
                  <a:schemeClr val="tx2"/>
                </a:solidFill>
              </a:rPr>
              <a:t>소류사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Meyer-Peter Muller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공식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(1948)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609600" y="1800944"/>
            <a:ext cx="8282880" cy="522845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MPM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공식은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근대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소류사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공식의 어머니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”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라고 불리움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위의 공식은 균일한 입자에 의한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실내실험을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통해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얻어짐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Wong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&amp;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Parker (2006)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MPM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이 회귀분석 과정에 오류가 있음을 발견하고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수정식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제안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의 값을 고정하는 경우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지수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3/2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를 고정하는 경우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그러나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수정식은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다른 공식에 비해 절반 정도 과소추정하는 것으로 밝혀짐</a:t>
            </a:r>
            <a:endParaRPr lang="en-US" altLang="ko-KR" sz="2000" dirty="0">
              <a:solidFill>
                <a:schemeClr val="tx2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32218"/>
              </p:ext>
            </p:extLst>
          </p:nvPr>
        </p:nvGraphicFramePr>
        <p:xfrm>
          <a:off x="1857356" y="2491498"/>
          <a:ext cx="3448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4" imgW="2145960" imgH="241200" progId="Equation.3">
                  <p:embed/>
                </p:oleObj>
              </mc:Choice>
              <mc:Fallback>
                <p:oleObj name="Equation" r:id="rId4" imgW="2145960" imgH="241200" progId="Equation.3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491498"/>
                        <a:ext cx="34480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95406"/>
              </p:ext>
            </p:extLst>
          </p:nvPr>
        </p:nvGraphicFramePr>
        <p:xfrm>
          <a:off x="1835696" y="4570040"/>
          <a:ext cx="37734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6" imgW="2349360" imgH="241200" progId="Equation.3">
                  <p:embed/>
                </p:oleObj>
              </mc:Choice>
              <mc:Fallback>
                <p:oleObj name="Equation" r:id="rId6" imgW="2349360" imgH="241200" progId="Equation.3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70040"/>
                        <a:ext cx="37734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07169"/>
              </p:ext>
            </p:extLst>
          </p:nvPr>
        </p:nvGraphicFramePr>
        <p:xfrm>
          <a:off x="1835696" y="5445224"/>
          <a:ext cx="39592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8" imgW="2463480" imgH="241200" progId="Equation.3">
                  <p:embed/>
                </p:oleObj>
              </mc:Choice>
              <mc:Fallback>
                <p:oleObj name="Equation" r:id="rId8" imgW="2463480" imgH="241200" progId="Equation.3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45224"/>
                        <a:ext cx="39592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63328"/>
              </p:ext>
            </p:extLst>
          </p:nvPr>
        </p:nvGraphicFramePr>
        <p:xfrm>
          <a:off x="2987824" y="4007196"/>
          <a:ext cx="2492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10" imgW="164880" imgH="241200" progId="Equation.DSMT4">
                  <p:embed/>
                </p:oleObj>
              </mc:Choice>
              <mc:Fallback>
                <p:oleObj name="Equation" r:id="rId10" imgW="164880" imgH="2412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07196"/>
                        <a:ext cx="2492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95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6. </a:t>
            </a:r>
            <a:r>
              <a:rPr lang="ko-KR" altLang="en-US" b="1" dirty="0" err="1">
                <a:solidFill>
                  <a:schemeClr val="tx2"/>
                </a:solidFill>
              </a:rPr>
              <a:t>부유사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부유사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611560" y="1944960"/>
            <a:ext cx="8001000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난류의 영향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난류운동에너지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으로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부유상태로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이송되는 유사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난류의 영향이 아니면 자체 무게로 퇴적되므로 비중이 작아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부유되는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물질과 다름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소류사는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직접 채취가 불가능하나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부유사는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가능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총유사량의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75-95%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차지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47" y="4413644"/>
            <a:ext cx="473090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6. </a:t>
            </a:r>
            <a:r>
              <a:rPr lang="ko-KR" altLang="en-US" b="1" dirty="0" err="1">
                <a:solidFill>
                  <a:schemeClr val="tx2"/>
                </a:solidFill>
              </a:rPr>
              <a:t>부유사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부유사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이송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지배방정식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6.1 </a:t>
            </a:r>
            <a:r>
              <a:rPr lang="ko-KR" altLang="en-US" b="1" dirty="0" err="1">
                <a:solidFill>
                  <a:schemeClr val="tx2"/>
                </a:solidFill>
              </a:rPr>
              <a:t>지배방정식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09600" y="1872952"/>
            <a:ext cx="8001000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정상 상태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부유사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이송방정식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위의 식을 바닥 근처에서 수면까지 적분하면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중괄호 안의 양은 유사의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흐름률을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나타냄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수면에서 유사의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흐름률은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영이고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평형상태에서 바닥의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흐름률도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영이므로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03686"/>
              </p:ext>
            </p:extLst>
          </p:nvPr>
        </p:nvGraphicFramePr>
        <p:xfrm>
          <a:off x="1847850" y="2492375"/>
          <a:ext cx="22844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4" imgW="1422360" imgH="431640" progId="Equation.DSMT4">
                  <p:embed/>
                </p:oleObj>
              </mc:Choice>
              <mc:Fallback>
                <p:oleObj name="Equation" r:id="rId4" imgW="1422360" imgH="431640" progId="Equation.DSMT4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92375"/>
                        <a:ext cx="2284413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96214"/>
              </p:ext>
            </p:extLst>
          </p:nvPr>
        </p:nvGraphicFramePr>
        <p:xfrm>
          <a:off x="1836738" y="3987800"/>
          <a:ext cx="4325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6" imgW="2692080" imgH="469800" progId="Equation.DSMT4">
                  <p:embed/>
                </p:oleObj>
              </mc:Choice>
              <mc:Fallback>
                <p:oleObj name="Equation" r:id="rId6" imgW="2692080" imgH="469800" progId="Equation.DSMT4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87800"/>
                        <a:ext cx="432593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20338"/>
              </p:ext>
            </p:extLst>
          </p:nvPr>
        </p:nvGraphicFramePr>
        <p:xfrm>
          <a:off x="1952625" y="5918200"/>
          <a:ext cx="15509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8" imgW="965160" imgH="393480" progId="Equation.DSMT4">
                  <p:embed/>
                </p:oleObj>
              </mc:Choice>
              <mc:Fallback>
                <p:oleObj name="Equation" r:id="rId8" imgW="965160" imgH="393480" progId="Equation.DSMT4">
                  <p:embed/>
                  <p:pic>
                    <p:nvPicPr>
                      <p:cNvPr id="118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918200"/>
                        <a:ext cx="155098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129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6. </a:t>
            </a:r>
            <a:r>
              <a:rPr lang="ko-KR" altLang="en-US" b="1" dirty="0" err="1">
                <a:solidFill>
                  <a:schemeClr val="tx2"/>
                </a:solidFill>
              </a:rPr>
              <a:t>부유사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Rouse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분포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6.1 </a:t>
            </a:r>
            <a:r>
              <a:rPr lang="ko-KR" altLang="en-US" b="1" dirty="0" err="1">
                <a:solidFill>
                  <a:schemeClr val="tx2"/>
                </a:solidFill>
              </a:rPr>
              <a:t>지배방정식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09600" y="1872952"/>
            <a:ext cx="8001000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앞의 식을 적분하기 위해 와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확산계수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tz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가 필요하고 이는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z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의 함수임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적분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결과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: Rouse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분포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63917"/>
              </p:ext>
            </p:extLst>
          </p:nvPr>
        </p:nvGraphicFramePr>
        <p:xfrm>
          <a:off x="3211513" y="2554288"/>
          <a:ext cx="18986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1180800" imgH="431640" progId="Equation.DSMT4">
                  <p:embed/>
                </p:oleObj>
              </mc:Choice>
              <mc:Fallback>
                <p:oleObj name="Equation" r:id="rId4" imgW="1180800" imgH="431640" progId="Equation.DSMT4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554288"/>
                        <a:ext cx="189865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011" y="3364319"/>
            <a:ext cx="3616821" cy="32100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126" y="4437112"/>
            <a:ext cx="218616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1. </a:t>
            </a:r>
            <a:r>
              <a:rPr lang="ko-KR" altLang="en-US" b="1" dirty="0" err="1">
                <a:solidFill>
                  <a:schemeClr val="tx2"/>
                </a:solidFill>
              </a:rPr>
              <a:t>유사이송과</a:t>
            </a:r>
            <a:r>
              <a:rPr lang="ko-KR" altLang="en-US" b="1" dirty="0">
                <a:solidFill>
                  <a:schemeClr val="tx2"/>
                </a:solidFill>
              </a:rPr>
              <a:t> 하상변동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용어</a:t>
            </a: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01000" cy="47244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하상하강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(degradation)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과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하상상승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(aggradation)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유역특성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및 흐름에 의한 하상변동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침식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(erosion)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과 퇴적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(deposition)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흐름에 의한 하상변동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세굴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(scour)</a:t>
            </a:r>
          </a:p>
          <a:p>
            <a:pPr marL="742950" lvl="1" indent="-28575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교각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교대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낙차공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보 등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하천시설물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주위로 유수가 가속되어 발생하는 현상 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평형상태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(equilibrium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state)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-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임의의 구간에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유사의 공급과 유출이 비슷하여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하상변동이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발생하지 않는 상태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5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1. </a:t>
            </a:r>
            <a:r>
              <a:rPr lang="ko-KR" altLang="en-US" b="1" dirty="0" err="1">
                <a:solidFill>
                  <a:schemeClr val="tx2"/>
                </a:solidFill>
              </a:rPr>
              <a:t>유사이송과</a:t>
            </a:r>
            <a:r>
              <a:rPr lang="ko-KR" altLang="en-US" b="1" dirty="0">
                <a:solidFill>
                  <a:schemeClr val="tx2"/>
                </a:solidFill>
              </a:rPr>
              <a:t> 하상변동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유사이송과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하상변동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1988840"/>
            <a:ext cx="7929617" cy="450059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HY수평선B" pitchFamily="18" charset="-127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Exner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방정식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하상토보존방정식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1600" dirty="0">
              <a:solidFill>
                <a:schemeClr val="tx2"/>
              </a:solidFill>
              <a:latin typeface="Arial Black" pitchFamily="34" charset="0"/>
              <a:ea typeface="HY수평선B" pitchFamily="18" charset="-127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40739"/>
              </p:ext>
            </p:extLst>
          </p:nvPr>
        </p:nvGraphicFramePr>
        <p:xfrm>
          <a:off x="1484735" y="2541133"/>
          <a:ext cx="1702541" cy="69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4" imgW="1117440" imgH="444240" progId="Equation.DSMT4">
                  <p:embed/>
                </p:oleObj>
              </mc:Choice>
              <mc:Fallback>
                <p:oleObj name="Equation" r:id="rId4" imgW="1117440" imgH="444240" progId="Equation.DSMT4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735" y="2541133"/>
                        <a:ext cx="1702541" cy="6994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2814" y="4444963"/>
            <a:ext cx="3010656" cy="182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1560" y="6197046"/>
            <a:ext cx="79983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임의의 구간에서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하상변동은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유사의 유입량과 유출량의 차에 의해 결정된다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HY수평선B" pitchFamily="18" charset="-127"/>
                <a:ea typeface="HY수평선B" pitchFamily="18" charset="-127"/>
              </a:rPr>
              <a:t>.</a:t>
            </a:r>
            <a:endParaRPr lang="en-US" altLang="ko-KR" sz="2000" dirty="0">
              <a:solidFill>
                <a:schemeClr val="accent5">
                  <a:lumMod val="75000"/>
                </a:schemeClr>
              </a:solidFill>
              <a:latin typeface="HY수평선B" pitchFamily="18" charset="-127"/>
              <a:ea typeface="HY수평선B" pitchFamily="18" charset="-127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09980"/>
              </p:ext>
            </p:extLst>
          </p:nvPr>
        </p:nvGraphicFramePr>
        <p:xfrm>
          <a:off x="4572000" y="2509656"/>
          <a:ext cx="3384376" cy="79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7" imgW="2120760" imgH="482400" progId="Equation.DSMT4">
                  <p:embed/>
                </p:oleObj>
              </mc:Choice>
              <mc:Fallback>
                <p:oleObj name="Equation" r:id="rId7" imgW="2120760" imgH="482400" progId="Equation.DSMT4">
                  <p:embed/>
                  <p:pic>
                    <p:nvPicPr>
                      <p:cNvPr id="634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09656"/>
                        <a:ext cx="3384376" cy="795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65696"/>
              </p:ext>
            </p:extLst>
          </p:nvPr>
        </p:nvGraphicFramePr>
        <p:xfrm>
          <a:off x="2336006" y="3483908"/>
          <a:ext cx="3892178" cy="78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9" imgW="2286000" imgH="444240" progId="Equation.DSMT4">
                  <p:embed/>
                </p:oleObj>
              </mc:Choice>
              <mc:Fallback>
                <p:oleObj name="Equation" r:id="rId9" imgW="2286000" imgH="444240" progId="Equation.DSMT4">
                  <p:embed/>
                  <p:pic>
                    <p:nvPicPr>
                      <p:cNvPr id="634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006" y="3483908"/>
                        <a:ext cx="3892178" cy="7825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2242964" y="3426904"/>
            <a:ext cx="4129236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66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입자의 크기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2.1 </a:t>
            </a:r>
            <a:r>
              <a:rPr lang="ko-KR" altLang="en-US" b="1" dirty="0">
                <a:solidFill>
                  <a:schemeClr val="tx2"/>
                </a:solidFill>
              </a:rPr>
              <a:t>입자의 모양과 크기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78158"/>
              </p:ext>
            </p:extLst>
          </p:nvPr>
        </p:nvGraphicFramePr>
        <p:xfrm>
          <a:off x="1907919" y="2122170"/>
          <a:ext cx="5328162" cy="2979928"/>
        </p:xfrm>
        <a:graphic>
          <a:graphicData uri="http://schemas.openxmlformats.org/drawingml/2006/table">
            <a:tbl>
              <a:tblPr/>
              <a:tblGrid>
                <a:gridCol w="266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입자의 이름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직경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mm)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전석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(b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oulder)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250-4,000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호박돌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(cobble)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64-250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자갈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gravel)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2-64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모래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sand)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0.060-2.0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실트</a:t>
                      </a:r>
                      <a:r>
                        <a:rPr lang="ko-KR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silt)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0.004-0.060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점토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clay)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&lt;0.004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42910" y="6165304"/>
            <a:ext cx="7929617" cy="48287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실트는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점착성이 없는 가장 작은 크기의 입자임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88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입자의 비중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2.2 </a:t>
            </a:r>
            <a:r>
              <a:rPr lang="ko-KR" altLang="en-US" b="1" dirty="0">
                <a:solidFill>
                  <a:schemeClr val="tx2"/>
                </a:solidFill>
              </a:rPr>
              <a:t>입자의 비중 및 유사 농도</a:t>
            </a: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395536" y="6165304"/>
            <a:ext cx="8176991" cy="48287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석탄과 파쇄된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호두껍질은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이동성이 좋아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모형사로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많이 사용됨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01889"/>
              </p:ext>
            </p:extLst>
          </p:nvPr>
        </p:nvGraphicFramePr>
        <p:xfrm>
          <a:off x="1907919" y="2122170"/>
          <a:ext cx="5328162" cy="3405632"/>
        </p:xfrm>
        <a:graphic>
          <a:graphicData uri="http://schemas.openxmlformats.org/drawingml/2006/table">
            <a:tbl>
              <a:tblPr/>
              <a:tblGrid>
                <a:gridCol w="273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광물질의 종류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비중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석영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(quartz)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2.60-2.70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석회석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(limestone)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2.60-2.80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현무암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(basalt)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2.70-2.90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자철석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(magnetite)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3.20-3.50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플라스틱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(plastic)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1.00-1.50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석탄 </a:t>
                      </a: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(coal)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1.30-1.50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811"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파쇄된 </a:t>
                      </a:r>
                      <a:r>
                        <a:rPr lang="ko-KR" altLang="en-US" sz="1400" b="1" dirty="0" err="1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호두껍질</a:t>
                      </a: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(walnut</a:t>
                      </a:r>
                      <a:r>
                        <a:rPr lang="en-US" altLang="ko-KR" sz="1400" b="1" baseline="0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shells)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60000"/>
                        </a:lnSpc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1.30-1.40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61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모형사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2.2 </a:t>
            </a:r>
            <a:r>
              <a:rPr lang="ko-KR" altLang="en-US" b="1" dirty="0">
                <a:solidFill>
                  <a:schemeClr val="tx2"/>
                </a:solidFill>
              </a:rPr>
              <a:t>입자의 비중 및 유사 농도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642910" y="1958466"/>
            <a:ext cx="7929617" cy="4899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원형하천</a:t>
            </a:r>
            <a:endParaRPr lang="en-US" altLang="ko-KR" sz="24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하폭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(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 = 100 m,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수심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(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H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 = 4 m,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경사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(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 = 0.0002</a:t>
            </a:r>
          </a:p>
          <a:p>
            <a:pPr lvl="1" algn="l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0.5 mm (coarse sand) </a:t>
            </a: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축척 </a:t>
            </a: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1/100</a:t>
            </a: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z="24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모형하천</a:t>
            </a:r>
            <a:endParaRPr lang="en-US" altLang="ko-KR" sz="24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1.0 m, 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H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0.04 m, S</a:t>
            </a:r>
            <a:r>
              <a:rPr lang="en-US" altLang="ko-KR" sz="1600" b="1" baseline="-25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0.0002</a:t>
            </a:r>
          </a:p>
          <a:p>
            <a:pPr lvl="1" algn="l">
              <a:lnSpc>
                <a:spcPct val="150000"/>
              </a:lnSpc>
            </a:pP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모형사의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직경은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?</a:t>
            </a:r>
          </a:p>
          <a:p>
            <a:pPr lvl="1"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i)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기하학적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상사 그대로 적용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0.5/100 = 0.005 mm (5.0 </a:t>
            </a:r>
            <a:r>
              <a:rPr lang="el-GR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μ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) </a:t>
            </a:r>
          </a:p>
          <a:p>
            <a:pPr lvl="1"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ii)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원형의 입자크기 그대로 적용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en-US" altLang="ko-KR" sz="16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6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= 0.5 mm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기하학적 상사를 그대로 적용하면 입자 크기가 너무 작아지고 원형의 크기를 적용하면 입자가 커서 움직이지 않음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석탄 혹은 파쇄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호두껍질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등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모형사를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사용하여 이동성을 증가시킬 수 있음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유사 농도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2.2 </a:t>
            </a:r>
            <a:r>
              <a:rPr lang="ko-KR" altLang="en-US" b="1" dirty="0">
                <a:solidFill>
                  <a:schemeClr val="tx2"/>
                </a:solidFill>
              </a:rPr>
              <a:t>입자의 비중 및 유사 농도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642910" y="1958466"/>
            <a:ext cx="7929617" cy="442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유사 입자의 무게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유사 입자의 수중 무게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상대밀도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(fractional density)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부피농도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(volume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concentration)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88485"/>
              </p:ext>
            </p:extLst>
          </p:nvPr>
        </p:nvGraphicFramePr>
        <p:xfrm>
          <a:off x="2328863" y="2568575"/>
          <a:ext cx="1016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4" imgW="711000" imgH="241200" progId="Equation.DSMT4">
                  <p:embed/>
                </p:oleObj>
              </mc:Choice>
              <mc:Fallback>
                <p:oleObj name="Equation" r:id="rId4" imgW="711000" imgH="241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2568575"/>
                        <a:ext cx="1016000" cy="357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86031"/>
              </p:ext>
            </p:extLst>
          </p:nvPr>
        </p:nvGraphicFramePr>
        <p:xfrm>
          <a:off x="2242964" y="3602008"/>
          <a:ext cx="23590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6" imgW="1650960" imgH="241200" progId="Equation.DSMT4">
                  <p:embed/>
                </p:oleObj>
              </mc:Choice>
              <mc:Fallback>
                <p:oleObj name="Equation" r:id="rId6" imgW="1650960" imgH="241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964" y="3602008"/>
                        <a:ext cx="2359025" cy="357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09003"/>
              </p:ext>
            </p:extLst>
          </p:nvPr>
        </p:nvGraphicFramePr>
        <p:xfrm>
          <a:off x="2242964" y="4533803"/>
          <a:ext cx="7254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8" imgW="507960" imgH="419040" progId="Equation.DSMT4">
                  <p:embed/>
                </p:oleObj>
              </mc:Choice>
              <mc:Fallback>
                <p:oleObj name="Equation" r:id="rId8" imgW="507960" imgH="4190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964" y="4533803"/>
                        <a:ext cx="725487" cy="620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39967"/>
              </p:ext>
            </p:extLst>
          </p:nvPr>
        </p:nvGraphicFramePr>
        <p:xfrm>
          <a:off x="2242964" y="5636209"/>
          <a:ext cx="561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10" imgW="393480" imgH="393480" progId="Equation.DSMT4">
                  <p:embed/>
                </p:oleObj>
              </mc:Choice>
              <mc:Fallback>
                <p:oleObj name="Equation" r:id="rId10" imgW="393480" imgH="39348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964" y="5636209"/>
                        <a:ext cx="561975" cy="58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2040" y="348821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R=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수중단위중량 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(submerged specific gravity)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88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장</a:t>
            </a:r>
            <a:r>
              <a:rPr lang="en-US" altLang="ko-KR" b="1" dirty="0">
                <a:solidFill>
                  <a:schemeClr val="tx2"/>
                </a:solidFill>
              </a:rPr>
              <a:t>. </a:t>
            </a:r>
            <a:r>
              <a:rPr lang="ko-KR" altLang="en-US" b="1" dirty="0" err="1">
                <a:solidFill>
                  <a:schemeClr val="tx2"/>
                </a:solidFill>
              </a:rPr>
              <a:t>유사이송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 </a:t>
            </a:r>
            <a:r>
              <a:rPr lang="ko-KR" altLang="en-US" b="1" dirty="0">
                <a:solidFill>
                  <a:schemeClr val="tx2"/>
                </a:solidFill>
              </a:rPr>
              <a:t>유사 입자의 기본 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입도분포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2.4 </a:t>
            </a:r>
            <a:r>
              <a:rPr lang="ko-KR" altLang="en-US" b="1" dirty="0">
                <a:solidFill>
                  <a:schemeClr val="tx2"/>
                </a:solidFill>
              </a:rPr>
              <a:t>입도분포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609" y="1916832"/>
            <a:ext cx="4404717" cy="3370157"/>
          </a:xfrm>
          <a:prstGeom prst="rect">
            <a:avLst/>
          </a:prstGeom>
        </p:spPr>
      </p:pic>
      <p:sp>
        <p:nvSpPr>
          <p:cNvPr id="15" name="부제목 2"/>
          <p:cNvSpPr txBox="1">
            <a:spLocks/>
          </p:cNvSpPr>
          <p:nvPr/>
        </p:nvSpPr>
        <p:spPr>
          <a:xfrm>
            <a:off x="642910" y="5445224"/>
            <a:ext cx="7929617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분급계수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표준편차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18338"/>
              </p:ext>
            </p:extLst>
          </p:nvPr>
        </p:nvGraphicFramePr>
        <p:xfrm>
          <a:off x="2274924" y="5494428"/>
          <a:ext cx="13779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5" imgW="965160" imgH="266400" progId="Equation.DSMT4">
                  <p:embed/>
                </p:oleObj>
              </mc:Choice>
              <mc:Fallback>
                <p:oleObj name="Equation" r:id="rId5" imgW="965160" imgH="2664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924" y="5494428"/>
                        <a:ext cx="1377950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92729"/>
              </p:ext>
            </p:extLst>
          </p:nvPr>
        </p:nvGraphicFramePr>
        <p:xfrm>
          <a:off x="2274924" y="5938920"/>
          <a:ext cx="23923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7" imgW="1676160" imgH="241200" progId="Equation.DSMT4">
                  <p:embed/>
                </p:oleObj>
              </mc:Choice>
              <mc:Fallback>
                <p:oleObj name="Equation" r:id="rId7" imgW="1676160" imgH="2412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924" y="5938920"/>
                        <a:ext cx="2392363" cy="357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91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1165</Words>
  <Application>Microsoft Office PowerPoint</Application>
  <PresentationFormat>화면 슬라이드 쇼(4:3)</PresentationFormat>
  <Paragraphs>252</Paragraphs>
  <Slides>24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HY수평선B</vt:lpstr>
      <vt:lpstr>굴림</vt:lpstr>
      <vt:lpstr>맑은 고딕</vt:lpstr>
      <vt:lpstr>Arial</vt:lpstr>
      <vt:lpstr>Arial Black</vt:lpstr>
      <vt:lpstr>Symbol</vt:lpstr>
      <vt:lpstr>Times New Roman</vt:lpstr>
      <vt:lpstr>Wingdings</vt:lpstr>
      <vt:lpstr>Office 테마</vt:lpstr>
      <vt:lpstr>Equation</vt:lpstr>
      <vt:lpstr>Picture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BlackEdition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사회환경시스템설계 한강의 어제와 오늘: 사이버박물관</dc:title>
  <dc:creator>Windows XP</dc:creator>
  <cp:lastModifiedBy>USER</cp:lastModifiedBy>
  <cp:revision>306</cp:revision>
  <dcterms:created xsi:type="dcterms:W3CDTF">2009-03-15T07:03:17Z</dcterms:created>
  <dcterms:modified xsi:type="dcterms:W3CDTF">2022-01-18T08:46:17Z</dcterms:modified>
</cp:coreProperties>
</file>