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sldIdLst>
    <p:sldId id="343" r:id="rId2"/>
    <p:sldId id="280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032"/>
    <a:srgbClr val="EBECED"/>
    <a:srgbClr val="00AEEF"/>
    <a:srgbClr val="2B2829"/>
    <a:srgbClr val="DDE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1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3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63AD1-9E88-4267-ABE1-2F35B517299D}" type="datetimeFigureOut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3FEC9-CA66-41D6-B72B-323FDC7AE3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81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E1A0-F2F0-464F-A003-7C62B08223D1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7596336" y="0"/>
            <a:ext cx="1547664" cy="1124744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548680"/>
            <a:ext cx="7596336" cy="576064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0" y="0"/>
            <a:ext cx="2590800" cy="548680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2590800" y="0"/>
            <a:ext cx="5005536" cy="548680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A885-ADB8-4AF8-80FC-04B47D11E830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E580-6656-4A24-A0CF-DC6B63ADE19B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B305-1DA7-46E5-BB8E-3A5E13204536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E33F-C33F-4C60-A636-99A91455ABE4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10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0B9C-F899-4CB6-BC50-B89B644ADABB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4B58-43FD-41B2-9A84-38F9EA02F52D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4E48-F1C4-42F5-A804-FF10B0E5BA55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EF50-2EB8-45A1-BB0C-AEB6FCE2FE8A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59FB-BCE8-47B5-8A5F-BC79BE64D8F1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4B2A-1EE0-41D4-9D7E-C148433F7780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0516-9170-46D9-9185-498EA8808807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C6DC-FB38-48C6-BF98-611C9F899E8F}" type="datetime1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6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0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499992" cy="2992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918" y="3757781"/>
            <a:ext cx="4519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bg2">
                    <a:lumMod val="50000"/>
                  </a:schemeClr>
                </a:solidFill>
              </a:rPr>
              <a:t>사진설명</a:t>
            </a:r>
            <a:r>
              <a:rPr lang="en-US" altLang="ko-KR" sz="1000" b="1" dirty="0" smtClean="0">
                <a:solidFill>
                  <a:schemeClr val="bg2">
                    <a:lumMod val="50000"/>
                  </a:schemeClr>
                </a:solidFill>
              </a:rPr>
              <a:t>: 2006</a:t>
            </a:r>
            <a:r>
              <a:rPr lang="ko-KR" altLang="en-US" sz="1000" b="1" dirty="0" smtClean="0">
                <a:solidFill>
                  <a:schemeClr val="bg2">
                    <a:lumMod val="50000"/>
                  </a:schemeClr>
                </a:solidFill>
              </a:rPr>
              <a:t>년 </a:t>
            </a:r>
            <a:r>
              <a:rPr lang="ko-KR" altLang="en-US" sz="1000" b="1" dirty="0" err="1" smtClean="0">
                <a:solidFill>
                  <a:schemeClr val="bg2">
                    <a:lumMod val="50000"/>
                  </a:schemeClr>
                </a:solidFill>
              </a:rPr>
              <a:t>괴산댐</a:t>
            </a:r>
            <a:r>
              <a:rPr lang="ko-KR" altLang="en-US" sz="1000" b="1" dirty="0" smtClean="0">
                <a:solidFill>
                  <a:schemeClr val="bg2">
                    <a:lumMod val="50000"/>
                  </a:schemeClr>
                </a:solidFill>
              </a:rPr>
              <a:t> 방류 </a:t>
            </a:r>
            <a:r>
              <a:rPr lang="en-US" altLang="ko-KR" sz="10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ko-KR" altLang="en-US" sz="1000" b="1" dirty="0" smtClean="0">
                <a:solidFill>
                  <a:schemeClr val="bg2">
                    <a:lumMod val="50000"/>
                  </a:schemeClr>
                </a:solidFill>
              </a:rPr>
              <a:t>한국건설기술연구원 김원 박사 제공</a:t>
            </a:r>
            <a:r>
              <a:rPr lang="en-US" altLang="ko-KR" sz="10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ko-KR" alt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932040" y="1556792"/>
            <a:ext cx="4104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 smtClean="0">
                <a:solidFill>
                  <a:srgbClr val="00AEEF"/>
                </a:solidFill>
                <a:latin typeface="+mn-ea"/>
                <a:cs typeface="Arial" pitchFamily="34" charset="0"/>
              </a:rPr>
              <a:t>제</a:t>
            </a:r>
            <a:r>
              <a:rPr lang="en-US" altLang="ko-KR" sz="3600" b="1" dirty="0" smtClean="0">
                <a:solidFill>
                  <a:srgbClr val="00AEEF"/>
                </a:solidFill>
                <a:latin typeface="+mn-ea"/>
                <a:cs typeface="Arial" pitchFamily="34" charset="0"/>
              </a:rPr>
              <a:t>6</a:t>
            </a:r>
            <a:r>
              <a:rPr lang="ko-KR" altLang="en-US" sz="3600" b="1" dirty="0" smtClean="0">
                <a:solidFill>
                  <a:srgbClr val="00AEEF"/>
                </a:solidFill>
                <a:latin typeface="+mn-ea"/>
                <a:cs typeface="Arial" pitchFamily="34" charset="0"/>
              </a:rPr>
              <a:t>장</a:t>
            </a:r>
            <a:r>
              <a:rPr lang="en-US" altLang="ko-KR" sz="3600" b="1" dirty="0" smtClean="0">
                <a:solidFill>
                  <a:srgbClr val="00AEEF"/>
                </a:solidFill>
                <a:latin typeface="+mn-ea"/>
                <a:cs typeface="Arial" pitchFamily="34" charset="0"/>
              </a:rPr>
              <a:t>. </a:t>
            </a:r>
            <a:r>
              <a:rPr lang="ko-KR" altLang="en-US" sz="3600" b="1" dirty="0" smtClean="0">
                <a:solidFill>
                  <a:srgbClr val="00AEEF"/>
                </a:solidFill>
                <a:latin typeface="+mn-ea"/>
                <a:cs typeface="Arial" pitchFamily="34" charset="0"/>
              </a:rPr>
              <a:t>유수 중</a:t>
            </a:r>
            <a:endParaRPr lang="en-US" altLang="ko-KR" sz="3600" b="1" dirty="0" smtClean="0">
              <a:solidFill>
                <a:srgbClr val="00AEEF"/>
              </a:solidFill>
              <a:latin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+mn-ea"/>
                <a:cs typeface="Arial" pitchFamily="34" charset="0"/>
              </a:rPr>
              <a:t>물체저항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ea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97660"/>
            <a:ext cx="7467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b="13074"/>
          <a:stretch/>
        </p:blipFill>
        <p:spPr>
          <a:xfrm>
            <a:off x="1619250" y="1772817"/>
            <a:ext cx="5905500" cy="237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 </a:t>
            </a:r>
            <a:r>
              <a:rPr lang="ko-KR" altLang="en-US" b="1" dirty="0" smtClean="0">
                <a:solidFill>
                  <a:schemeClr val="tx2"/>
                </a:solidFill>
              </a:rPr>
              <a:t>경계층 이</a:t>
            </a:r>
            <a:r>
              <a:rPr lang="ko-KR" altLang="en-US" b="1" dirty="0" smtClean="0">
                <a:solidFill>
                  <a:schemeClr val="tx2"/>
                </a:solidFill>
              </a:rPr>
              <a:t>론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경계층의 두께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611560" y="4725145"/>
            <a:ext cx="7960967" cy="1872208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변위 두께 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(displacement thickness):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운동량 두께 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(momentum thickness):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 에너지 두께 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</a:rPr>
              <a:t>(energy thickness):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4.2 </a:t>
            </a:r>
            <a:r>
              <a:rPr lang="ko-KR" altLang="en-US" b="1" dirty="0" smtClean="0">
                <a:solidFill>
                  <a:schemeClr val="tx2"/>
                </a:solidFill>
              </a:rPr>
              <a:t>경계층 두께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5759" y="4198714"/>
            <a:ext cx="1950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경계층 두께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4198713"/>
            <a:ext cx="1950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운동량</a:t>
            </a: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두께의 설명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74687"/>
              </p:ext>
            </p:extLst>
          </p:nvPr>
        </p:nvGraphicFramePr>
        <p:xfrm>
          <a:off x="4647646" y="4583959"/>
          <a:ext cx="183673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Equation" r:id="rId5" imgW="1117440" imgH="431640" progId="Equation.DSMT4">
                  <p:embed/>
                </p:oleObj>
              </mc:Choice>
              <mc:Fallback>
                <p:oleObj name="Equation" r:id="rId5" imgW="1117440" imgH="43164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646" y="4583959"/>
                        <a:ext cx="1836738" cy="735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60654"/>
              </p:ext>
            </p:extLst>
          </p:nvPr>
        </p:nvGraphicFramePr>
        <p:xfrm>
          <a:off x="4642644" y="5318972"/>
          <a:ext cx="212883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Equation" r:id="rId7" imgW="1295280" imgH="431640" progId="Equation.DSMT4">
                  <p:embed/>
                </p:oleObj>
              </mc:Choice>
              <mc:Fallback>
                <p:oleObj name="Equation" r:id="rId7" imgW="1295280" imgH="43164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644" y="5318972"/>
                        <a:ext cx="2128838" cy="735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444813"/>
              </p:ext>
            </p:extLst>
          </p:nvPr>
        </p:nvGraphicFramePr>
        <p:xfrm>
          <a:off x="4642644" y="6022289"/>
          <a:ext cx="22336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Equation" r:id="rId9" imgW="1358640" imgH="482400" progId="Equation.DSMT4">
                  <p:embed/>
                </p:oleObj>
              </mc:Choice>
              <mc:Fallback>
                <p:oleObj name="Equation" r:id="rId9" imgW="1358640" imgH="48240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644" y="6022289"/>
                        <a:ext cx="2233612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5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 </a:t>
            </a:r>
            <a:r>
              <a:rPr lang="ko-KR" altLang="en-US" b="1" dirty="0" smtClean="0">
                <a:solidFill>
                  <a:schemeClr val="tx2"/>
                </a:solidFill>
              </a:rPr>
              <a:t>경계층 이</a:t>
            </a:r>
            <a:r>
              <a:rPr lang="ko-KR" altLang="en-US" b="1" dirty="0" smtClean="0">
                <a:solidFill>
                  <a:schemeClr val="tx2"/>
                </a:solidFill>
              </a:rPr>
              <a:t>론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경계층 근사 </a:t>
            </a:r>
            <a:r>
              <a:rPr lang="en-US" altLang="ko-KR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(BL approximation)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4.3 </a:t>
            </a:r>
            <a:r>
              <a:rPr lang="ko-KR" altLang="en-US" b="1" dirty="0" smtClean="0">
                <a:solidFill>
                  <a:schemeClr val="tx2"/>
                </a:solidFill>
              </a:rPr>
              <a:t>경계층 근사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2562225"/>
            <a:ext cx="6438900" cy="1733550"/>
          </a:xfrm>
          <a:prstGeom prst="rect">
            <a:avLst/>
          </a:prstGeom>
        </p:spPr>
      </p:pic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220170"/>
              </p:ext>
            </p:extLst>
          </p:nvPr>
        </p:nvGraphicFramePr>
        <p:xfrm>
          <a:off x="3929162" y="4519514"/>
          <a:ext cx="70961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5" imgW="431640" imgH="152280" progId="Equation.DSMT4">
                  <p:embed/>
                </p:oleObj>
              </mc:Choice>
              <mc:Fallback>
                <p:oleObj name="Equation" r:id="rId5" imgW="431640" imgH="15228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162" y="4519514"/>
                        <a:ext cx="709612" cy="260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5036"/>
              </p:ext>
            </p:extLst>
          </p:nvPr>
        </p:nvGraphicFramePr>
        <p:xfrm>
          <a:off x="3841849" y="4987642"/>
          <a:ext cx="8842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Equation" r:id="rId7" imgW="571320" imgH="393480" progId="Equation.DSMT4">
                  <p:embed/>
                </p:oleObj>
              </mc:Choice>
              <mc:Fallback>
                <p:oleObj name="Equation" r:id="rId7" imgW="571320" imgH="39348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849" y="4987642"/>
                        <a:ext cx="884238" cy="631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499856"/>
              </p:ext>
            </p:extLst>
          </p:nvPr>
        </p:nvGraphicFramePr>
        <p:xfrm>
          <a:off x="3733899" y="5827245"/>
          <a:ext cx="11001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Equation" r:id="rId9" imgW="711000" imgH="419040" progId="Equation.DSMT4">
                  <p:embed/>
                </p:oleObj>
              </mc:Choice>
              <mc:Fallback>
                <p:oleObj name="Equation" r:id="rId9" imgW="711000" imgH="41904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99" y="5827245"/>
                        <a:ext cx="1100138" cy="673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9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 </a:t>
            </a:r>
            <a:r>
              <a:rPr lang="ko-KR" altLang="en-US" b="1" dirty="0" smtClean="0">
                <a:solidFill>
                  <a:schemeClr val="tx2"/>
                </a:solidFill>
              </a:rPr>
              <a:t>경계층 이</a:t>
            </a:r>
            <a:r>
              <a:rPr lang="ko-KR" altLang="en-US" b="1" dirty="0" smtClean="0">
                <a:solidFill>
                  <a:schemeClr val="tx2"/>
                </a:solidFill>
              </a:rPr>
              <a:t>론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경계층방정식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4.4 </a:t>
            </a:r>
            <a:r>
              <a:rPr lang="ko-KR" altLang="en-US" b="1" dirty="0" smtClean="0">
                <a:solidFill>
                  <a:schemeClr val="tx2"/>
                </a:solidFill>
              </a:rPr>
              <a:t>경계층방정식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70780"/>
          <a:stretch/>
        </p:blipFill>
        <p:spPr>
          <a:xfrm>
            <a:off x="455578" y="3218807"/>
            <a:ext cx="3600450" cy="1397174"/>
          </a:xfrm>
          <a:prstGeom prst="rect">
            <a:avLst/>
          </a:prstGeom>
        </p:spPr>
      </p:pic>
      <p:sp>
        <p:nvSpPr>
          <p:cNvPr id="13" name="부제목 2"/>
          <p:cNvSpPr>
            <a:spLocks noGrp="1"/>
          </p:cNvSpPr>
          <p:nvPr>
            <p:ph type="subTitle" idx="1"/>
          </p:nvPr>
        </p:nvSpPr>
        <p:spPr>
          <a:xfrm>
            <a:off x="395536" y="1963862"/>
            <a:ext cx="3784503" cy="43924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2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차원 </a:t>
            </a:r>
            <a:r>
              <a:rPr lang="en-US" altLang="ko-KR" sz="2000" b="1" dirty="0" err="1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Navier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-Stokes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88" y="2653894"/>
            <a:ext cx="1514475" cy="638175"/>
          </a:xfrm>
          <a:prstGeom prst="rect">
            <a:avLst/>
          </a:prstGeom>
        </p:spPr>
      </p:pic>
      <p:sp>
        <p:nvSpPr>
          <p:cNvPr id="17" name="부제목 2"/>
          <p:cNvSpPr txBox="1">
            <a:spLocks/>
          </p:cNvSpPr>
          <p:nvPr/>
        </p:nvSpPr>
        <p:spPr>
          <a:xfrm>
            <a:off x="5292080" y="1963862"/>
            <a:ext cx="3784503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2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차원 경계층방정식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187" y="2688669"/>
            <a:ext cx="2609850" cy="1228725"/>
          </a:xfrm>
          <a:prstGeom prst="rect">
            <a:avLst/>
          </a:prstGeom>
        </p:spPr>
      </p:pic>
      <p:sp>
        <p:nvSpPr>
          <p:cNvPr id="12" name="위로 구부러진 화살표 11"/>
          <p:cNvSpPr/>
          <p:nvPr/>
        </p:nvSpPr>
        <p:spPr>
          <a:xfrm>
            <a:off x="3741676" y="4725144"/>
            <a:ext cx="2486508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7967" y="5552553"/>
            <a:ext cx="238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경계층 근사 및 </a:t>
            </a:r>
            <a:r>
              <a:rPr lang="ko-KR" altLang="en-US" sz="1400" b="1" dirty="0" err="1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크기해석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50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 </a:t>
            </a:r>
            <a:r>
              <a:rPr lang="ko-KR" altLang="en-US" b="1" dirty="0" smtClean="0">
                <a:solidFill>
                  <a:schemeClr val="tx2"/>
                </a:solidFill>
              </a:rPr>
              <a:t>경계층 이</a:t>
            </a:r>
            <a:r>
              <a:rPr lang="ko-KR" altLang="en-US" b="1" dirty="0" smtClean="0">
                <a:solidFill>
                  <a:schemeClr val="tx2"/>
                </a:solidFill>
              </a:rPr>
              <a:t>론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ko-KR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Blasius</a:t>
            </a: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의 해 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4.5 </a:t>
            </a:r>
            <a:r>
              <a:rPr lang="ko-KR" altLang="en-US" b="1" dirty="0" err="1" smtClean="0">
                <a:solidFill>
                  <a:schemeClr val="tx2"/>
                </a:solidFill>
              </a:rPr>
              <a:t>층류경계층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04864"/>
            <a:ext cx="3638550" cy="368617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326292"/>
            <a:ext cx="2143125" cy="88582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212117"/>
            <a:ext cx="1209675" cy="66675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3985437"/>
            <a:ext cx="1304925" cy="74295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4811355"/>
            <a:ext cx="12858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t="51230"/>
          <a:stretch/>
        </p:blipFill>
        <p:spPr>
          <a:xfrm>
            <a:off x="1115616" y="3327951"/>
            <a:ext cx="3657600" cy="1203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 </a:t>
            </a:r>
            <a:r>
              <a:rPr lang="ko-KR" altLang="en-US" b="1" dirty="0" smtClean="0">
                <a:solidFill>
                  <a:schemeClr val="tx2"/>
                </a:solidFill>
              </a:rPr>
              <a:t>경계층 이</a:t>
            </a:r>
            <a:r>
              <a:rPr lang="ko-KR" altLang="en-US" b="1" dirty="0" smtClean="0">
                <a:solidFill>
                  <a:schemeClr val="tx2"/>
                </a:solidFill>
              </a:rPr>
              <a:t>론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운동량 </a:t>
            </a:r>
            <a:r>
              <a:rPr lang="ko-KR" altLang="en-US" sz="2800" b="1" dirty="0" err="1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적분방정식</a:t>
            </a: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4.6 </a:t>
            </a:r>
            <a:r>
              <a:rPr lang="ko-KR" altLang="en-US" b="1" dirty="0" smtClean="0">
                <a:solidFill>
                  <a:schemeClr val="tx2"/>
                </a:solidFill>
              </a:rPr>
              <a:t>운동량 </a:t>
            </a:r>
            <a:r>
              <a:rPr lang="ko-KR" altLang="en-US" b="1" dirty="0" err="1" smtClean="0">
                <a:solidFill>
                  <a:schemeClr val="tx2"/>
                </a:solidFill>
              </a:rPr>
              <a:t>적분방정식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3" name="부제목 2"/>
          <p:cNvSpPr>
            <a:spLocks noGrp="1"/>
          </p:cNvSpPr>
          <p:nvPr>
            <p:ph type="subTitle" idx="1"/>
          </p:nvPr>
        </p:nvSpPr>
        <p:spPr>
          <a:xfrm>
            <a:off x="395536" y="1963862"/>
            <a:ext cx="8291264" cy="43924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점선으로 표시된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검사체적에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적분형태의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운동량방정식을 적용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4293096"/>
            <a:ext cx="6229350" cy="226695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rcRect b="75380"/>
          <a:stretch/>
        </p:blipFill>
        <p:spPr>
          <a:xfrm>
            <a:off x="539552" y="2594334"/>
            <a:ext cx="3657600" cy="60738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296" y="3002819"/>
            <a:ext cx="1571625" cy="771525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5429224" y="2918070"/>
            <a:ext cx="1802608" cy="8562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8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 </a:t>
            </a:r>
            <a:r>
              <a:rPr lang="ko-KR" altLang="en-US" b="1" dirty="0" smtClean="0">
                <a:solidFill>
                  <a:schemeClr val="tx2"/>
                </a:solidFill>
              </a:rPr>
              <a:t>경계층 이</a:t>
            </a:r>
            <a:r>
              <a:rPr lang="ko-KR" altLang="en-US" b="1" dirty="0" smtClean="0">
                <a:solidFill>
                  <a:schemeClr val="tx2"/>
                </a:solidFill>
              </a:rPr>
              <a:t>론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난류 경계층 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4.7 </a:t>
            </a:r>
            <a:r>
              <a:rPr lang="ko-KR" altLang="en-US" b="1" dirty="0" smtClean="0">
                <a:solidFill>
                  <a:schemeClr val="tx2"/>
                </a:solidFill>
              </a:rPr>
              <a:t>난류 경계층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3" name="부제목 2"/>
          <p:cNvSpPr>
            <a:spLocks noGrp="1"/>
          </p:cNvSpPr>
          <p:nvPr>
            <p:ph type="subTitle" idx="1"/>
          </p:nvPr>
        </p:nvSpPr>
        <p:spPr>
          <a:xfrm>
            <a:off x="395536" y="1963862"/>
            <a:ext cx="8291264" cy="4392488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2000" b="1" dirty="0" err="1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Prandtl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의 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7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승근 법칙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바닥전단응력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경계층 두께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국부마찰계수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전체마찰계수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959185"/>
            <a:ext cx="1743075" cy="762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957755"/>
            <a:ext cx="2305050" cy="6953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3975060"/>
            <a:ext cx="1228725" cy="6858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242" y="5003404"/>
            <a:ext cx="1228725" cy="6096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6725" y="5615896"/>
            <a:ext cx="15430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1. </a:t>
            </a:r>
            <a:r>
              <a:rPr lang="ko-KR" altLang="en-US" b="1" dirty="0" smtClean="0">
                <a:solidFill>
                  <a:schemeClr val="tx2"/>
                </a:solidFill>
              </a:rPr>
              <a:t>기본 이론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유수 중 </a:t>
            </a:r>
            <a:r>
              <a:rPr lang="ko-KR" altLang="en-US" sz="2800" b="1" dirty="0" err="1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물체저항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642910" y="2060848"/>
            <a:ext cx="7929617" cy="43924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항력 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</a:rPr>
              <a:t>Drag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흐름과 동일한 방향으로 작용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양력 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</a:rPr>
              <a:t>Lift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항력에 직각 방향으로 작용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205" y="4114800"/>
            <a:ext cx="515302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1. </a:t>
            </a:r>
            <a:r>
              <a:rPr lang="ko-KR" altLang="en-US" b="1" dirty="0" smtClean="0">
                <a:solidFill>
                  <a:schemeClr val="tx2"/>
                </a:solidFill>
              </a:rPr>
              <a:t>기본 이론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날개에 작용하는 항력과 양력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2" y="2147698"/>
            <a:ext cx="4235747" cy="3225518"/>
          </a:xfrm>
          <a:prstGeom prst="rect">
            <a:avLst/>
          </a:prstGeom>
        </p:spPr>
      </p:pic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4788024" y="2060848"/>
            <a:ext cx="3784503" cy="43924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항력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양력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b="67597"/>
          <a:stretch/>
        </p:blipFill>
        <p:spPr>
          <a:xfrm>
            <a:off x="5652120" y="2538483"/>
            <a:ext cx="2476500" cy="54628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/>
          <a:srcRect t="59715"/>
          <a:stretch/>
        </p:blipFill>
        <p:spPr>
          <a:xfrm>
            <a:off x="5652120" y="3030105"/>
            <a:ext cx="2481287" cy="67785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/>
          <a:srcRect b="65413"/>
          <a:stretch/>
        </p:blipFill>
        <p:spPr>
          <a:xfrm>
            <a:off x="5652120" y="4086493"/>
            <a:ext cx="2514600" cy="56664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7"/>
          <a:srcRect t="58782"/>
          <a:stretch/>
        </p:blipFill>
        <p:spPr>
          <a:xfrm>
            <a:off x="5652120" y="4623496"/>
            <a:ext cx="2517866" cy="67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2. </a:t>
            </a:r>
            <a:r>
              <a:rPr lang="ko-KR" altLang="en-US" b="1" dirty="0" smtClean="0">
                <a:solidFill>
                  <a:schemeClr val="tx2"/>
                </a:solidFill>
              </a:rPr>
              <a:t>항력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항력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60967" cy="4392488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항력은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형상항력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</a:rPr>
              <a:t>(from drag or pressure drag)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과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마찰저항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</a:rPr>
              <a:t>(friction drag or surface drag)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의 합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형상항력은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물체의 모양에 따라 변하므로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차원해석을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 이용하여 다음과 같이 표현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마찰항력도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 비슷하게 표현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형상항력과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마찰항력을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 구분하지 않을 경우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6805"/>
              </p:ext>
            </p:extLst>
          </p:nvPr>
        </p:nvGraphicFramePr>
        <p:xfrm>
          <a:off x="1540917" y="2875012"/>
          <a:ext cx="1336069" cy="409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Equation" r:id="rId4" imgW="812520" imgH="241200" progId="Equation.DSMT4">
                  <p:embed/>
                </p:oleObj>
              </mc:Choice>
              <mc:Fallback>
                <p:oleObj name="Equation" r:id="rId4" imgW="812520" imgH="24120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917" y="2875012"/>
                        <a:ext cx="1336069" cy="4099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954255"/>
              </p:ext>
            </p:extLst>
          </p:nvPr>
        </p:nvGraphicFramePr>
        <p:xfrm>
          <a:off x="1540917" y="4149080"/>
          <a:ext cx="15859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" name="Equation" r:id="rId6" imgW="965160" imgH="419040" progId="Equation.DSMT4">
                  <p:embed/>
                </p:oleObj>
              </mc:Choice>
              <mc:Fallback>
                <p:oleObj name="Equation" r:id="rId6" imgW="965160" imgH="41904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917" y="4149080"/>
                        <a:ext cx="1585913" cy="712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941068"/>
              </p:ext>
            </p:extLst>
          </p:nvPr>
        </p:nvGraphicFramePr>
        <p:xfrm>
          <a:off x="1546271" y="5085184"/>
          <a:ext cx="15859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" name="Equation" r:id="rId8" imgW="965160" imgH="419040" progId="Equation.DSMT4">
                  <p:embed/>
                </p:oleObj>
              </mc:Choice>
              <mc:Fallback>
                <p:oleObj name="Equation" r:id="rId8" imgW="965160" imgH="41904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71" y="5085184"/>
                        <a:ext cx="1585913" cy="712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851299"/>
              </p:ext>
            </p:extLst>
          </p:nvPr>
        </p:nvGraphicFramePr>
        <p:xfrm>
          <a:off x="1548177" y="6074709"/>
          <a:ext cx="160655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Equation" r:id="rId10" imgW="977760" imgH="419040" progId="Equation.DSMT4">
                  <p:embed/>
                </p:oleObj>
              </mc:Choice>
              <mc:Fallback>
                <p:oleObj name="Equation" r:id="rId10" imgW="977760" imgH="41904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177" y="6074709"/>
                        <a:ext cx="1606550" cy="712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6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2. </a:t>
            </a:r>
            <a:r>
              <a:rPr lang="ko-KR" altLang="en-US" b="1" dirty="0" smtClean="0">
                <a:solidFill>
                  <a:schemeClr val="tx2"/>
                </a:solidFill>
              </a:rPr>
              <a:t>항력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원형 실린더에 작용하는 항력 </a:t>
            </a:r>
            <a:r>
              <a:rPr lang="en-US" altLang="ko-KR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1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2.1 </a:t>
            </a:r>
            <a:r>
              <a:rPr lang="ko-KR" altLang="en-US" b="1" dirty="0" err="1" smtClean="0">
                <a:solidFill>
                  <a:schemeClr val="tx2"/>
                </a:solidFill>
              </a:rPr>
              <a:t>형상항력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48463"/>
            <a:ext cx="5174531" cy="191101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794" y="2159144"/>
            <a:ext cx="2920925" cy="248964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347261"/>
            <a:ext cx="3723878" cy="23584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03023" y="5677920"/>
            <a:ext cx="341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이 방법으로 항력을 계산하려면 압력의 분포를 정확히 알아야 함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4572000" y="5591178"/>
            <a:ext cx="3262173" cy="648072"/>
          </a:xfrm>
          <a:prstGeom prst="wedgeRoundRectCallout">
            <a:avLst>
              <a:gd name="adj1" fmla="val -48863"/>
              <a:gd name="adj2" fmla="val 7181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9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2. </a:t>
            </a:r>
            <a:r>
              <a:rPr lang="ko-KR" altLang="en-US" b="1" dirty="0" smtClean="0">
                <a:solidFill>
                  <a:schemeClr val="tx2"/>
                </a:solidFill>
              </a:rPr>
              <a:t>항력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원형 실린더에 작용하는 항력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2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2.1 </a:t>
            </a:r>
            <a:r>
              <a:rPr lang="ko-KR" altLang="en-US" b="1" dirty="0" err="1" smtClean="0">
                <a:solidFill>
                  <a:schemeClr val="tx2"/>
                </a:solidFill>
              </a:rPr>
              <a:t>형상항력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082671"/>
              </p:ext>
            </p:extLst>
          </p:nvPr>
        </p:nvGraphicFramePr>
        <p:xfrm>
          <a:off x="1331640" y="2420888"/>
          <a:ext cx="160655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Equation" r:id="rId4" imgW="977760" imgH="419040" progId="Equation.DSMT4">
                  <p:embed/>
                </p:oleObj>
              </mc:Choice>
              <mc:Fallback>
                <p:oleObj name="Equation" r:id="rId4" imgW="977760" imgH="41904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420888"/>
                        <a:ext cx="1606550" cy="712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57754"/>
              </p:ext>
            </p:extLst>
          </p:nvPr>
        </p:nvGraphicFramePr>
        <p:xfrm>
          <a:off x="1331640" y="3565347"/>
          <a:ext cx="9588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Equation" r:id="rId6" imgW="583920" imgH="393480" progId="Equation.DSMT4">
                  <p:embed/>
                </p:oleObj>
              </mc:Choice>
              <mc:Fallback>
                <p:oleObj name="Equation" r:id="rId6" imgW="583920" imgH="39348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565347"/>
                        <a:ext cx="958850" cy="668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025017"/>
              </p:ext>
            </p:extLst>
          </p:nvPr>
        </p:nvGraphicFramePr>
        <p:xfrm>
          <a:off x="1301750" y="5661248"/>
          <a:ext cx="13144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Equation" r:id="rId8" imgW="799920" imgH="228600" progId="Equation.DSMT4">
                  <p:embed/>
                </p:oleObj>
              </mc:Choice>
              <mc:Fallback>
                <p:oleObj name="Equation" r:id="rId8" imgW="799920" imgH="22860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5661248"/>
                        <a:ext cx="1314450" cy="388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부제목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960967" cy="43924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원형 실린더에 작용하는 항력은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항력계수는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</a:rPr>
              <a:t>Figure 6.5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에서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흐름방향으로의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투영면적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따라서 항력은 다음과 같음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752381"/>
              </p:ext>
            </p:extLst>
          </p:nvPr>
        </p:nvGraphicFramePr>
        <p:xfrm>
          <a:off x="1342993" y="4659230"/>
          <a:ext cx="1250951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Equation" r:id="rId10" imgW="761760" imgH="203040" progId="Equation.DSMT4">
                  <p:embed/>
                </p:oleObj>
              </mc:Choice>
              <mc:Fallback>
                <p:oleObj name="Equation" r:id="rId10" imgW="761760" imgH="20304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993" y="4659230"/>
                        <a:ext cx="1250951" cy="346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4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3. </a:t>
            </a:r>
            <a:r>
              <a:rPr lang="ko-KR" altLang="en-US" b="1" dirty="0" smtClean="0">
                <a:solidFill>
                  <a:schemeClr val="tx2"/>
                </a:solidFill>
              </a:rPr>
              <a:t>양력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날개에 작용하는 양</a:t>
            </a: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력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960967" cy="136815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날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개의 윗부분은 가속을 하고 아래에는 감속을 함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베르누이 정리에 의해 아랫부분의 압력이 크게 되어 들리게 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2138362"/>
            <a:ext cx="66484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3. </a:t>
            </a:r>
            <a:r>
              <a:rPr lang="ko-KR" altLang="en-US" b="1" dirty="0" smtClean="0">
                <a:solidFill>
                  <a:schemeClr val="tx2"/>
                </a:solidFill>
              </a:rPr>
              <a:t>양력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err="1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하상토</a:t>
            </a: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 입자에 작용하는 양</a:t>
            </a: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력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960967" cy="136815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유속 분포에 의하면 입자의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아랫쪽에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작용하는 유속이 작아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베르누이 정리에 의해 아랫부분의 압력이 크게 되어 들리게 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12" y="2300287"/>
            <a:ext cx="58197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54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6</a:t>
            </a:r>
            <a:r>
              <a:rPr lang="ko-KR" altLang="en-US" b="1" dirty="0" smtClean="0">
                <a:solidFill>
                  <a:schemeClr val="tx2"/>
                </a:solidFill>
              </a:rPr>
              <a:t>장</a:t>
            </a:r>
            <a:r>
              <a:rPr lang="en-US" altLang="ko-KR" b="1" dirty="0" smtClean="0">
                <a:solidFill>
                  <a:schemeClr val="tx2"/>
                </a:solidFill>
              </a:rPr>
              <a:t>. </a:t>
            </a:r>
            <a:r>
              <a:rPr lang="ko-KR" altLang="en-US" b="1" dirty="0" smtClean="0">
                <a:solidFill>
                  <a:schemeClr val="tx2"/>
                </a:solidFill>
              </a:rPr>
              <a:t>유수 중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물체저항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 </a:t>
            </a:r>
            <a:r>
              <a:rPr lang="ko-KR" altLang="en-US" b="1" dirty="0" smtClean="0">
                <a:solidFill>
                  <a:schemeClr val="tx2"/>
                </a:solidFill>
              </a:rPr>
              <a:t>경계층 이</a:t>
            </a:r>
            <a:r>
              <a:rPr lang="ko-KR" altLang="en-US" b="1" dirty="0" smtClean="0">
                <a:solidFill>
                  <a:schemeClr val="tx2"/>
                </a:solidFill>
              </a:rPr>
              <a:t>론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smtClean="0">
                <a:solidFill>
                  <a:schemeClr val="tx2"/>
                </a:solidFill>
                <a:latin typeface="+mj-ea"/>
                <a:cs typeface="Times New Roman" pitchFamily="18" charset="0"/>
              </a:rPr>
              <a:t>경계층의 발달</a:t>
            </a:r>
            <a:endParaRPr lang="ko-KR" altLang="en-US" sz="2800" b="1" dirty="0" smtClean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960967" cy="136815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경계층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: 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유속 분포가 </a:t>
            </a:r>
            <a:r>
              <a:rPr lang="ko-KR" altLang="en-US" sz="2000" b="1" dirty="0" err="1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경계면의</a:t>
            </a: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영향을 받는 수직방향의 범위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천이 발생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:                   = 3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x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10</a:t>
            </a:r>
            <a:r>
              <a:rPr lang="en-US" altLang="ko-KR" sz="2000" b="1" baseline="300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5</a:t>
            </a:r>
            <a:r>
              <a: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- 10</a:t>
            </a:r>
            <a:r>
              <a:rPr lang="en-US" altLang="ko-KR" sz="2000" b="1" baseline="300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6</a:t>
            </a:r>
            <a:endParaRPr lang="en-US" altLang="ko-KR" sz="2000" b="1" baseline="30000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  <a:p>
            <a:pPr algn="l">
              <a:lnSpc>
                <a:spcPct val="150000"/>
              </a:lnSpc>
            </a:pPr>
            <a:endParaRPr lang="en-US" altLang="ko-KR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4.1 </a:t>
            </a:r>
            <a:r>
              <a:rPr lang="ko-KR" altLang="en-US" b="1" dirty="0" smtClean="0">
                <a:solidFill>
                  <a:schemeClr val="tx2"/>
                </a:solidFill>
              </a:rPr>
              <a:t>경계층의 정의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1916832"/>
            <a:ext cx="6562725" cy="2447925"/>
          </a:xfrm>
          <a:prstGeom prst="rect">
            <a:avLst/>
          </a:prstGeom>
        </p:spPr>
      </p:pic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472519"/>
              </p:ext>
            </p:extLst>
          </p:nvPr>
        </p:nvGraphicFramePr>
        <p:xfrm>
          <a:off x="2195736" y="5589240"/>
          <a:ext cx="14192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5" imgW="863280" imgH="228600" progId="Equation.DSMT4">
                  <p:embed/>
                </p:oleObj>
              </mc:Choice>
              <mc:Fallback>
                <p:oleObj name="Equation" r:id="rId5" imgW="863280" imgH="22860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589240"/>
                        <a:ext cx="1419225" cy="388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8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441</Words>
  <Application>Microsoft Office PowerPoint</Application>
  <PresentationFormat>화면 슬라이드 쇼(4:3)</PresentationFormat>
  <Paragraphs>164</Paragraphs>
  <Slides>15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맑은 고딕</vt:lpstr>
      <vt:lpstr>Arial</vt:lpstr>
      <vt:lpstr>Times New Roman</vt:lpstr>
      <vt:lpstr>Wingdings</vt:lpstr>
      <vt:lpstr>Office 테마</vt:lpstr>
      <vt:lpstr>MathType 6.0 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BlackEdition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사회환경시스템설계 한강의 어제와 오늘: 사이버박물관</dc:title>
  <dc:creator>Windows XP</dc:creator>
  <cp:lastModifiedBy>schoi</cp:lastModifiedBy>
  <cp:revision>307</cp:revision>
  <dcterms:created xsi:type="dcterms:W3CDTF">2009-03-15T07:03:17Z</dcterms:created>
  <dcterms:modified xsi:type="dcterms:W3CDTF">2022-01-18T06:15:51Z</dcterms:modified>
</cp:coreProperties>
</file>