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334" r:id="rId2"/>
    <p:sldId id="280" r:id="rId3"/>
    <p:sldId id="336" r:id="rId4"/>
    <p:sldId id="337" r:id="rId5"/>
    <p:sldId id="335" r:id="rId6"/>
    <p:sldId id="339" r:id="rId7"/>
    <p:sldId id="338" r:id="rId8"/>
    <p:sldId id="340" r:id="rId9"/>
    <p:sldId id="341" r:id="rId10"/>
    <p:sldId id="342" r:id="rId11"/>
    <p:sldId id="343" r:id="rId12"/>
    <p:sldId id="344" r:id="rId13"/>
    <p:sldId id="345" r:id="rId14"/>
    <p:sldId id="346" r:id="rId15"/>
    <p:sldId id="347" r:id="rId16"/>
    <p:sldId id="348" r:id="rId17"/>
    <p:sldId id="349" r:id="rId18"/>
    <p:sldId id="350" r:id="rId19"/>
    <p:sldId id="351" r:id="rId20"/>
    <p:sldId id="352" r:id="rId21"/>
    <p:sldId id="353" r:id="rId22"/>
    <p:sldId id="354" r:id="rId23"/>
    <p:sldId id="356" r:id="rId24"/>
    <p:sldId id="357" r:id="rId25"/>
    <p:sldId id="355" r:id="rId26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391" autoAdjust="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384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5" Type="http://schemas.openxmlformats.org/officeDocument/2006/relationships/image" Target="../media/image46.wmf"/><Relationship Id="rId4" Type="http://schemas.openxmlformats.org/officeDocument/2006/relationships/image" Target="../media/image4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2F33763C-F93B-40CD-B8E2-9E1211FB8FF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15480CB6-7A06-4908-A4B1-0E03AC33D2C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85BE0A-F77B-4F38-A5F8-FFCC7B372E88}" type="datetimeFigureOut">
              <a:rPr lang="ko-KR" altLang="en-US" smtClean="0"/>
              <a:t>2022-01-20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619E8809-5319-42BE-8DF9-4BA12215897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87CABBDA-E591-4C33-97C0-FB5AFE93944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9AF63E-F729-45BC-BD8B-D29C6BABC50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767421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F59AB-2182-4D19-9199-D46923270CAC}" type="datetimeFigureOut">
              <a:rPr lang="ko-KR" altLang="en-US" smtClean="0"/>
              <a:t>2022-01-20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7D7692-18B9-4C39-B332-7A31A55A2C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01311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ECC3E-4965-474B-BA08-BE9238613BFD}" type="datetime1">
              <a:rPr lang="ko-KR" altLang="en-US" smtClean="0"/>
              <a:t>2022-01-20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8FB28-5BEC-4761-96B4-48370549BEAA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7" name="직사각형 6"/>
          <p:cNvSpPr/>
          <p:nvPr userDrawn="1"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chemeClr val="accent1">
              <a:alpha val="1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 userDrawn="1"/>
        </p:nvSpPr>
        <p:spPr>
          <a:xfrm>
            <a:off x="7596336" y="0"/>
            <a:ext cx="1547664" cy="1124744"/>
          </a:xfrm>
          <a:prstGeom prst="rect">
            <a:avLst/>
          </a:prstGeom>
          <a:solidFill>
            <a:schemeClr val="accent1">
              <a:alpha val="1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 userDrawn="1"/>
        </p:nvSpPr>
        <p:spPr>
          <a:xfrm>
            <a:off x="0" y="548680"/>
            <a:ext cx="7596336" cy="576064"/>
          </a:xfrm>
          <a:prstGeom prst="rect">
            <a:avLst/>
          </a:prstGeom>
          <a:solidFill>
            <a:schemeClr val="accent1">
              <a:alpha val="1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 userDrawn="1"/>
        </p:nvSpPr>
        <p:spPr>
          <a:xfrm>
            <a:off x="0" y="0"/>
            <a:ext cx="2590800" cy="548680"/>
          </a:xfrm>
          <a:prstGeom prst="rect">
            <a:avLst/>
          </a:prstGeom>
          <a:solidFill>
            <a:schemeClr val="accent1">
              <a:alpha val="1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 userDrawn="1"/>
        </p:nvSpPr>
        <p:spPr>
          <a:xfrm>
            <a:off x="2590800" y="0"/>
            <a:ext cx="5005536" cy="548680"/>
          </a:xfrm>
          <a:prstGeom prst="rect">
            <a:avLst/>
          </a:prstGeom>
          <a:solidFill>
            <a:schemeClr val="accent1">
              <a:alpha val="1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A2B2B-4898-43CA-BDA3-77268D4961AA}" type="datetime1">
              <a:rPr lang="ko-KR" altLang="en-US" smtClean="0"/>
              <a:t>2022-01-20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8FB28-5BEC-4761-96B4-48370549BEA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B9958-3921-4735-96FA-0ACE416C1155}" type="datetime1">
              <a:rPr lang="ko-KR" altLang="en-US" smtClean="0"/>
              <a:t>2022-01-20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8FB28-5BEC-4761-96B4-48370549BEA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4D253-DAFD-406D-B5C4-6ED31A78D134}" type="datetime1">
              <a:rPr lang="ko-KR" altLang="en-US" smtClean="0"/>
              <a:t>2022-01-20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8FB28-5BEC-4761-96B4-48370549BEA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EB6A7-6DB0-4020-8849-29A4D19F711B}" type="datetime1">
              <a:rPr lang="ko-KR" altLang="en-US" smtClean="0"/>
              <a:t>2022-01-20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93771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타이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37585-B909-48B6-8C23-21E7A57AFDAE}" type="datetime1">
              <a:rPr lang="ko-KR" altLang="en-US" smtClean="0"/>
              <a:t>2022-01-20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8FB28-5BEC-4761-96B4-48370549BEA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471C5-8F17-4EFC-BF06-85E766B91F59}" type="datetime1">
              <a:rPr lang="ko-KR" altLang="en-US" smtClean="0"/>
              <a:t>2022-01-20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8FB28-5BEC-4761-96B4-48370549BEA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92042-67A7-41BE-91E9-93454AB2986A}" type="datetime1">
              <a:rPr lang="ko-KR" altLang="en-US" smtClean="0"/>
              <a:t>2022-01-20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8FB28-5BEC-4761-96B4-48370549BEA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BA65C-25EE-447F-97BD-8346EEA30261}" type="datetime1">
              <a:rPr lang="ko-KR" altLang="en-US" smtClean="0"/>
              <a:t>2022-01-20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8FB28-5BEC-4761-96B4-48370549BEA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D6209-2A46-46D7-BB9C-C64BCA7CA652}" type="datetime1">
              <a:rPr lang="ko-KR" altLang="en-US" smtClean="0"/>
              <a:t>2022-01-20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8FB28-5BEC-4761-96B4-48370549BEA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478DF-FBA2-4D00-B793-0A3B75D96EBC}" type="datetime1">
              <a:rPr lang="ko-KR" altLang="en-US" smtClean="0"/>
              <a:t>2022-01-20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8FB28-5BEC-4761-96B4-48370549BEA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4BA72-0876-4054-93E7-2BF4F2617553}" type="datetime1">
              <a:rPr lang="ko-KR" altLang="en-US" smtClean="0"/>
              <a:t>2022-01-20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8FB28-5BEC-4761-96B4-48370549BEA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4133DC-0092-4807-93CB-18B43301B23E}" type="datetime1">
              <a:rPr lang="ko-KR" altLang="en-US" smtClean="0"/>
              <a:t>2022-01-20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58FB28-5BEC-4761-96B4-48370549BEA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image" Target="../media/image3.pn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image" Target="../media/image3.png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4.wmf"/><Relationship Id="rId4" Type="http://schemas.openxmlformats.org/officeDocument/2006/relationships/oleObject" Target="../embeddings/oleObject5.bin"/><Relationship Id="rId9" Type="http://schemas.openxmlformats.org/officeDocument/2006/relationships/image" Target="../media/image16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image" Target="../media/image3.png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24.wmf"/><Relationship Id="rId5" Type="http://schemas.openxmlformats.org/officeDocument/2006/relationships/image" Target="../media/image25.png"/><Relationship Id="rId10" Type="http://schemas.openxmlformats.org/officeDocument/2006/relationships/oleObject" Target="../embeddings/oleObject12.bin"/><Relationship Id="rId4" Type="http://schemas.openxmlformats.org/officeDocument/2006/relationships/image" Target="../media/image21.png"/><Relationship Id="rId9" Type="http://schemas.openxmlformats.org/officeDocument/2006/relationships/image" Target="../media/image23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image" Target="../media/image3.png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28.png"/><Relationship Id="rId9" Type="http://schemas.openxmlformats.org/officeDocument/2006/relationships/image" Target="../media/image27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9.wmf"/><Relationship Id="rId4" Type="http://schemas.openxmlformats.org/officeDocument/2006/relationships/oleObject" Target="../embeddings/oleObject15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9.wmf"/><Relationship Id="rId4" Type="http://schemas.openxmlformats.org/officeDocument/2006/relationships/oleObject" Target="../embeddings/oleObject15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image" Target="../media/image3.png"/><Relationship Id="rId7" Type="http://schemas.openxmlformats.org/officeDocument/2006/relationships/image" Target="../media/image31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30.wmf"/><Relationship Id="rId4" Type="http://schemas.openxmlformats.org/officeDocument/2006/relationships/oleObject" Target="../embeddings/oleObject16.bin"/><Relationship Id="rId9" Type="http://schemas.openxmlformats.org/officeDocument/2006/relationships/image" Target="../media/image32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3" Type="http://schemas.openxmlformats.org/officeDocument/2006/relationships/image" Target="../media/image3.png"/><Relationship Id="rId7" Type="http://schemas.openxmlformats.org/officeDocument/2006/relationships/image" Target="../media/image34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33.wmf"/><Relationship Id="rId10" Type="http://schemas.openxmlformats.org/officeDocument/2006/relationships/image" Target="../media/image35.wmf"/><Relationship Id="rId4" Type="http://schemas.openxmlformats.org/officeDocument/2006/relationships/oleObject" Target="../embeddings/oleObject19.bin"/><Relationship Id="rId9" Type="http://schemas.openxmlformats.org/officeDocument/2006/relationships/oleObject" Target="../embeddings/oleObject21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8.png"/><Relationship Id="rId5" Type="http://schemas.openxmlformats.org/officeDocument/2006/relationships/image" Target="../media/image37.wmf"/><Relationship Id="rId4" Type="http://schemas.openxmlformats.org/officeDocument/2006/relationships/oleObject" Target="../embeddings/oleObject22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image" Target="../media/image3.png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23.bin"/><Relationship Id="rId10" Type="http://schemas.openxmlformats.org/officeDocument/2006/relationships/image" Target="../media/image41.wmf"/><Relationship Id="rId4" Type="http://schemas.openxmlformats.org/officeDocument/2006/relationships/image" Target="../media/image38.png"/><Relationship Id="rId9" Type="http://schemas.openxmlformats.org/officeDocument/2006/relationships/oleObject" Target="../embeddings/oleObject25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13" Type="http://schemas.openxmlformats.org/officeDocument/2006/relationships/oleObject" Target="../embeddings/oleObject30.bin"/><Relationship Id="rId3" Type="http://schemas.openxmlformats.org/officeDocument/2006/relationships/image" Target="../media/image3.png"/><Relationship Id="rId7" Type="http://schemas.openxmlformats.org/officeDocument/2006/relationships/oleObject" Target="../embeddings/oleObject27.bin"/><Relationship Id="rId12" Type="http://schemas.openxmlformats.org/officeDocument/2006/relationships/image" Target="../media/image45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42.wmf"/><Relationship Id="rId11" Type="http://schemas.openxmlformats.org/officeDocument/2006/relationships/oleObject" Target="../embeddings/oleObject29.bin"/><Relationship Id="rId5" Type="http://schemas.openxmlformats.org/officeDocument/2006/relationships/oleObject" Target="../embeddings/oleObject26.bin"/><Relationship Id="rId10" Type="http://schemas.openxmlformats.org/officeDocument/2006/relationships/image" Target="../media/image44.wmf"/><Relationship Id="rId4" Type="http://schemas.openxmlformats.org/officeDocument/2006/relationships/image" Target="../media/image47.png"/><Relationship Id="rId9" Type="http://schemas.openxmlformats.org/officeDocument/2006/relationships/oleObject" Target="../embeddings/oleObject28.bin"/><Relationship Id="rId14" Type="http://schemas.openxmlformats.org/officeDocument/2006/relationships/image" Target="../media/image46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0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92696"/>
            <a:ext cx="4499992" cy="299201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3918" y="3757781"/>
            <a:ext cx="45196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50000"/>
                  </a:srgb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사진설명</a:t>
            </a:r>
            <a:r>
              <a:rPr kumimoji="0" lang="en-US" altLang="ko-KR" sz="1000" b="1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50000"/>
                  </a:srgb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: 2006</a:t>
            </a:r>
            <a:r>
              <a:rPr kumimoji="0" lang="ko-KR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50000"/>
                  </a:srgb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년 </a:t>
            </a:r>
            <a:r>
              <a:rPr kumimoji="0" lang="ko-KR" altLang="en-US" sz="1000" b="1" i="0" u="none" strike="noStrike" kern="1200" cap="none" spc="0" normalizeH="0" baseline="0" noProof="0" dirty="0" err="1">
                <a:ln>
                  <a:noFill/>
                </a:ln>
                <a:solidFill>
                  <a:srgbClr val="EEECE1">
                    <a:lumMod val="50000"/>
                  </a:srgb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괴산댐</a:t>
            </a:r>
            <a:r>
              <a:rPr kumimoji="0" lang="ko-KR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50000"/>
                  </a:srgb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방류 </a:t>
            </a:r>
            <a:r>
              <a:rPr kumimoji="0" lang="en-US" altLang="ko-KR" sz="1000" b="1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50000"/>
                  </a:srgb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(</a:t>
            </a:r>
            <a:r>
              <a:rPr kumimoji="0" lang="ko-KR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50000"/>
                  </a:srgb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한국건설기술연구원 김원 박사 제공</a:t>
            </a:r>
            <a:r>
              <a:rPr kumimoji="0" lang="en-US" altLang="ko-KR" sz="1000" b="1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50000"/>
                  </a:srgb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)</a:t>
            </a:r>
            <a:endParaRPr kumimoji="0" lang="ko-KR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50000"/>
                </a:srgb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1" name="제목 1"/>
          <p:cNvSpPr txBox="1">
            <a:spLocks/>
          </p:cNvSpPr>
          <p:nvPr/>
        </p:nvSpPr>
        <p:spPr>
          <a:xfrm>
            <a:off x="4932040" y="1556792"/>
            <a:ext cx="410445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AEEF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제</a:t>
            </a:r>
            <a:r>
              <a:rPr lang="en-US" altLang="ko-KR" sz="3600" b="1" noProof="0" dirty="0">
                <a:solidFill>
                  <a:srgbClr val="00AEEF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3</a:t>
            </a:r>
            <a:r>
              <a: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AEEF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장</a:t>
            </a:r>
            <a:r>
              <a:rPr kumimoji="0" lang="en-US" altLang="ko-KR" sz="3600" b="1" i="0" u="none" strike="noStrike" kern="1200" cap="none" spc="0" normalizeH="0" baseline="0" noProof="0" dirty="0">
                <a:ln>
                  <a:noFill/>
                </a:ln>
                <a:solidFill>
                  <a:srgbClr val="00AEEF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. </a:t>
            </a:r>
            <a:r>
              <a:rPr lang="ko-KR" altLang="en-US" sz="3600" b="1" noProof="0" dirty="0" err="1">
                <a:solidFill>
                  <a:srgbClr val="00AEEF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rPr>
              <a:t>동수역학</a:t>
            </a:r>
            <a:endParaRPr kumimoji="0" lang="en-US" altLang="ko-KR" sz="36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75000"/>
                </a:srgbClr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Arial" pitchFamily="34" charset="0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4097660"/>
            <a:ext cx="746760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817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16" y="11663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2">
                    <a:lumMod val="75000"/>
                  </a:schemeClr>
                </a:solidFill>
              </a:rPr>
              <a:t>3</a:t>
            </a:r>
            <a:r>
              <a:rPr lang="ko-KR" altLang="en-US" b="1" dirty="0">
                <a:solidFill>
                  <a:schemeClr val="tx2">
                    <a:lumMod val="75000"/>
                  </a:schemeClr>
                </a:solidFill>
              </a:rPr>
              <a:t>장</a:t>
            </a:r>
            <a:r>
              <a:rPr lang="en-US" altLang="ko-KR" b="1" dirty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ko-KR" altLang="en-US" b="1" dirty="0" err="1">
                <a:solidFill>
                  <a:schemeClr val="tx2">
                    <a:lumMod val="75000"/>
                  </a:schemeClr>
                </a:solidFill>
              </a:rPr>
              <a:t>동수역학</a:t>
            </a:r>
            <a:endParaRPr lang="ko-KR" alt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99792" y="116632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2">
                    <a:lumMod val="75000"/>
                  </a:schemeClr>
                </a:solidFill>
              </a:rPr>
              <a:t>2. </a:t>
            </a:r>
            <a:r>
              <a:rPr lang="ko-KR" altLang="en-US" b="1" dirty="0">
                <a:solidFill>
                  <a:schemeClr val="tx2">
                    <a:lumMod val="75000"/>
                  </a:schemeClr>
                </a:solidFill>
              </a:rPr>
              <a:t>레이놀즈 </a:t>
            </a:r>
            <a:r>
              <a:rPr lang="ko-KR" altLang="en-US" b="1" dirty="0" err="1">
                <a:solidFill>
                  <a:schemeClr val="tx2">
                    <a:lumMod val="75000"/>
                  </a:schemeClr>
                </a:solidFill>
              </a:rPr>
              <a:t>이송정리</a:t>
            </a:r>
            <a:endParaRPr lang="ko-KR" alt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1729" y="21307"/>
            <a:ext cx="1522271" cy="1103437"/>
          </a:xfrm>
          <a:prstGeom prst="rect">
            <a:avLst/>
          </a:prstGeom>
        </p:spPr>
      </p:pic>
      <p:sp>
        <p:nvSpPr>
          <p:cNvPr id="11" name="제목 1"/>
          <p:cNvSpPr txBox="1">
            <a:spLocks/>
          </p:cNvSpPr>
          <p:nvPr/>
        </p:nvSpPr>
        <p:spPr>
          <a:xfrm>
            <a:off x="251520" y="892572"/>
            <a:ext cx="6980312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ko-KR" altLang="en-US" sz="2800" b="1" dirty="0">
                <a:solidFill>
                  <a:schemeClr val="tx2"/>
                </a:solidFill>
                <a:latin typeface="+mj-ea"/>
                <a:cs typeface="Times New Roman" pitchFamily="18" charset="0"/>
              </a:rPr>
              <a:t> 레이놀즈 </a:t>
            </a:r>
            <a:r>
              <a:rPr lang="ko-KR" altLang="en-US" sz="2800" b="1" dirty="0" err="1">
                <a:solidFill>
                  <a:schemeClr val="tx2"/>
                </a:solidFill>
                <a:latin typeface="+mj-ea"/>
                <a:cs typeface="Times New Roman" pitchFamily="18" charset="0"/>
              </a:rPr>
              <a:t>이송정리의</a:t>
            </a:r>
            <a:r>
              <a:rPr lang="ko-KR" altLang="en-US" sz="2800" b="1" dirty="0">
                <a:solidFill>
                  <a:schemeClr val="tx2"/>
                </a:solidFill>
                <a:latin typeface="+mj-ea"/>
                <a:cs typeface="Times New Roman" pitchFamily="18" charset="0"/>
              </a:rPr>
              <a:t> 유도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716" y="657958"/>
            <a:ext cx="3985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2">
                    <a:lumMod val="75000"/>
                  </a:schemeClr>
                </a:solidFill>
              </a:rPr>
              <a:t>2.1 </a:t>
            </a:r>
            <a:r>
              <a:rPr lang="ko-KR" altLang="en-US" b="1" dirty="0">
                <a:solidFill>
                  <a:schemeClr val="tx2">
                    <a:lumMod val="75000"/>
                  </a:schemeClr>
                </a:solidFill>
              </a:rPr>
              <a:t>레이놀즈 </a:t>
            </a:r>
            <a:r>
              <a:rPr lang="ko-KR" altLang="en-US" b="1" dirty="0" err="1">
                <a:solidFill>
                  <a:schemeClr val="tx2">
                    <a:lumMod val="75000"/>
                  </a:schemeClr>
                </a:solidFill>
              </a:rPr>
              <a:t>이송정리</a:t>
            </a:r>
            <a:endParaRPr lang="ko-KR" alt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8FB28-5BEC-4761-96B4-48370549BEAA}" type="slidenum">
              <a:rPr lang="ko-KR" altLang="en-US" smtClean="0"/>
              <a:pPr/>
              <a:t>9</a:t>
            </a:fld>
            <a:endParaRPr lang="ko-KR" altLang="en-US"/>
          </a:p>
        </p:txBody>
      </p:sp>
      <p:sp>
        <p:nvSpPr>
          <p:cNvPr id="10" name="부제목 2"/>
          <p:cNvSpPr txBox="1">
            <a:spLocks/>
          </p:cNvSpPr>
          <p:nvPr/>
        </p:nvSpPr>
        <p:spPr>
          <a:xfrm>
            <a:off x="5868144" y="2508286"/>
            <a:ext cx="3096344" cy="19288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ea"/>
                <a:cs typeface="Times New Roman" pitchFamily="18" charset="0"/>
              </a:rPr>
              <a:t> </a:t>
            </a:r>
            <a:r>
              <a:rPr lang="ko-KR" altLang="en-US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임의의 </a:t>
            </a:r>
            <a:r>
              <a:rPr lang="ko-KR" altLang="en-US" b="1" dirty="0" err="1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물리량</a:t>
            </a:r>
            <a:r>
              <a:rPr kumimoji="0" lang="en-US" altLang="ko-KR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ea"/>
                <a:cs typeface="Times New Roman" pitchFamily="18" charset="0"/>
              </a:rPr>
              <a:t> N</a:t>
            </a:r>
            <a:r>
              <a:rPr kumimoji="0" lang="ko-KR" altLang="en-US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ea"/>
                <a:cs typeface="Times New Roman" pitchFamily="18" charset="0"/>
              </a:rPr>
              <a:t>에 대해서</a:t>
            </a:r>
            <a:endParaRPr kumimoji="0" lang="en-US" altLang="ko-KR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ko-KR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HY수평선B" pitchFamily="18" charset="-127"/>
                <a:cs typeface="Times New Roman" pitchFamily="18" charset="0"/>
              </a:rPr>
              <a:t> 	n = </a:t>
            </a:r>
            <a:r>
              <a:rPr kumimoji="0" lang="en-US" altLang="ko-KR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HY수평선B" pitchFamily="18" charset="-127"/>
                <a:cs typeface="Times New Roman" pitchFamily="18" charset="0"/>
              </a:rPr>
              <a:t>dN</a:t>
            </a:r>
            <a:r>
              <a:rPr kumimoji="0" lang="en-US" altLang="ko-KR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HY수평선B" pitchFamily="18" charset="-127"/>
                <a:cs typeface="Times New Roman" pitchFamily="18" charset="0"/>
              </a:rPr>
              <a:t>/</a:t>
            </a:r>
            <a:r>
              <a:rPr kumimoji="0" lang="en-US" altLang="ko-KR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HY수평선B" pitchFamily="18" charset="-127"/>
                <a:cs typeface="Times New Roman" pitchFamily="18" charset="0"/>
              </a:rPr>
              <a:t>dm</a:t>
            </a:r>
            <a:endParaRPr kumimoji="0" lang="en-US" altLang="ko-KR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HY수평선B" pitchFamily="18" charset="-127"/>
              <a:cs typeface="Times New Roman" pitchFamily="18" charset="0"/>
            </a:endParaRPr>
          </a:p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ko-KR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HY수평선B" pitchFamily="18" charset="-127"/>
                <a:cs typeface="Times New Roman" pitchFamily="18" charset="0"/>
              </a:rPr>
              <a:t> 	dm = </a:t>
            </a:r>
            <a:r>
              <a:rPr kumimoji="0" lang="el-GR" altLang="ko-KR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HY수평선B" pitchFamily="18" charset="-127"/>
                <a:cs typeface="Times New Roman" pitchFamily="18" charset="0"/>
              </a:rPr>
              <a:t>ρ</a:t>
            </a:r>
            <a:r>
              <a:rPr kumimoji="0" lang="en-US" altLang="ko-KR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HY수평선B" pitchFamily="18" charset="-127"/>
                <a:cs typeface="Times New Roman" pitchFamily="18" charset="0"/>
              </a:rPr>
              <a:t> </a:t>
            </a:r>
            <a:r>
              <a:rPr kumimoji="0" lang="en-US" altLang="ko-KR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HY수평선B" pitchFamily="18" charset="-127"/>
                <a:cs typeface="Times New Roman" pitchFamily="18" charset="0"/>
              </a:rPr>
              <a:t>dV</a:t>
            </a:r>
            <a:endParaRPr kumimoji="0" lang="en-US" altLang="ko-KR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HY수평선B" pitchFamily="18" charset="-127"/>
              <a:cs typeface="Times New Roman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316212"/>
            <a:ext cx="4829175" cy="212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부제목 2"/>
          <p:cNvSpPr txBox="1">
            <a:spLocks/>
          </p:cNvSpPr>
          <p:nvPr/>
        </p:nvSpPr>
        <p:spPr>
          <a:xfrm>
            <a:off x="755576" y="4812542"/>
            <a:ext cx="7704856" cy="19288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HY수평선B" pitchFamily="18" charset="-127"/>
                <a:cs typeface="Times New Roman" pitchFamily="18" charset="0"/>
              </a:rPr>
              <a:t> </a:t>
            </a:r>
            <a:r>
              <a:rPr lang="en-US" altLang="ko-KR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at time t: </a:t>
            </a:r>
            <a:r>
              <a:rPr lang="ko-KR" altLang="en-US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시스템과 </a:t>
            </a:r>
            <a:r>
              <a:rPr lang="ko-KR" altLang="en-US" b="1" dirty="0" err="1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검사체적은</a:t>
            </a:r>
            <a:r>
              <a:rPr lang="ko-KR" altLang="en-US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 동일하며 </a:t>
            </a:r>
            <a:r>
              <a:rPr lang="en-US" altLang="ko-KR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I+(CV-I)</a:t>
            </a:r>
            <a:endParaRPr kumimoji="0" lang="en-US" altLang="ko-KR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altLang="ko-KR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 at time t+</a:t>
            </a:r>
            <a:r>
              <a:rPr lang="el-GR" altLang="ko-KR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/>
              </a:rPr>
              <a:t>δ</a:t>
            </a:r>
            <a:r>
              <a:rPr lang="en-US" altLang="ko-KR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/>
              </a:rPr>
              <a:t>t: </a:t>
            </a:r>
            <a:r>
              <a:rPr lang="ko-KR" altLang="en-US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/>
              </a:rPr>
              <a:t>시스템은</a:t>
            </a:r>
            <a:r>
              <a:rPr lang="en-US" altLang="ko-KR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/>
              </a:rPr>
              <a:t> (CV-1)+II </a:t>
            </a:r>
            <a:r>
              <a:rPr lang="ko-KR" altLang="en-US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/>
              </a:rPr>
              <a:t>로 이동</a:t>
            </a:r>
            <a:r>
              <a:rPr lang="en-US" altLang="ko-KR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/>
              </a:rPr>
              <a:t> </a:t>
            </a:r>
            <a:endParaRPr kumimoji="0" lang="en-US" altLang="ko-KR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+mn-ea"/>
              <a:cs typeface="Times New Roman"/>
            </a:endParaRPr>
          </a:p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altLang="ko-KR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HY수평선B" pitchFamily="18" charset="-127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07095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16" y="11663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2">
                    <a:lumMod val="75000"/>
                  </a:schemeClr>
                </a:solidFill>
              </a:rPr>
              <a:t>3</a:t>
            </a:r>
            <a:r>
              <a:rPr lang="ko-KR" altLang="en-US" b="1" dirty="0">
                <a:solidFill>
                  <a:schemeClr val="tx2">
                    <a:lumMod val="75000"/>
                  </a:schemeClr>
                </a:solidFill>
              </a:rPr>
              <a:t>장</a:t>
            </a:r>
            <a:r>
              <a:rPr lang="en-US" altLang="ko-KR" b="1" dirty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ko-KR" altLang="en-US" b="1" dirty="0" err="1">
                <a:solidFill>
                  <a:schemeClr val="tx2">
                    <a:lumMod val="75000"/>
                  </a:schemeClr>
                </a:solidFill>
              </a:rPr>
              <a:t>동수역학</a:t>
            </a:r>
            <a:endParaRPr lang="ko-KR" alt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99792" y="116632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2">
                    <a:lumMod val="75000"/>
                  </a:schemeClr>
                </a:solidFill>
              </a:rPr>
              <a:t>2. </a:t>
            </a:r>
            <a:r>
              <a:rPr lang="ko-KR" altLang="en-US" b="1" dirty="0">
                <a:solidFill>
                  <a:schemeClr val="tx2">
                    <a:lumMod val="75000"/>
                  </a:schemeClr>
                </a:solidFill>
              </a:rPr>
              <a:t>레이놀즈 </a:t>
            </a:r>
            <a:r>
              <a:rPr lang="ko-KR" altLang="en-US" b="1" dirty="0" err="1">
                <a:solidFill>
                  <a:schemeClr val="tx2">
                    <a:lumMod val="75000"/>
                  </a:schemeClr>
                </a:solidFill>
              </a:rPr>
              <a:t>이송정리</a:t>
            </a:r>
            <a:endParaRPr lang="ko-KR" alt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1729" y="21307"/>
            <a:ext cx="1522271" cy="1103437"/>
          </a:xfrm>
          <a:prstGeom prst="rect">
            <a:avLst/>
          </a:prstGeom>
        </p:spPr>
      </p:pic>
      <p:sp>
        <p:nvSpPr>
          <p:cNvPr id="11" name="제목 1"/>
          <p:cNvSpPr txBox="1">
            <a:spLocks/>
          </p:cNvSpPr>
          <p:nvPr/>
        </p:nvSpPr>
        <p:spPr>
          <a:xfrm>
            <a:off x="251520" y="892572"/>
            <a:ext cx="6980312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ko-KR" altLang="en-US" sz="2800" b="1" dirty="0">
                <a:solidFill>
                  <a:schemeClr val="tx2"/>
                </a:solidFill>
                <a:latin typeface="+mj-ea"/>
                <a:cs typeface="Times New Roman" pitchFamily="18" charset="0"/>
              </a:rPr>
              <a:t> 레이놀즈 </a:t>
            </a:r>
            <a:r>
              <a:rPr lang="ko-KR" altLang="en-US" sz="2800" b="1" dirty="0" err="1">
                <a:solidFill>
                  <a:schemeClr val="tx2"/>
                </a:solidFill>
                <a:latin typeface="+mj-ea"/>
                <a:cs typeface="Times New Roman" pitchFamily="18" charset="0"/>
              </a:rPr>
              <a:t>이송정리</a:t>
            </a:r>
            <a:endParaRPr lang="ko-KR" altLang="en-US" sz="2800" b="1" dirty="0">
              <a:solidFill>
                <a:schemeClr val="tx2"/>
              </a:solidFill>
              <a:latin typeface="+mj-ea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16" y="657958"/>
            <a:ext cx="3985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2">
                    <a:lumMod val="75000"/>
                  </a:schemeClr>
                </a:solidFill>
              </a:rPr>
              <a:t>2.1 </a:t>
            </a:r>
            <a:r>
              <a:rPr lang="ko-KR" altLang="en-US" b="1" dirty="0">
                <a:solidFill>
                  <a:schemeClr val="tx2">
                    <a:lumMod val="75000"/>
                  </a:schemeClr>
                </a:solidFill>
              </a:rPr>
              <a:t>레이놀즈 </a:t>
            </a:r>
            <a:r>
              <a:rPr lang="ko-KR" altLang="en-US" b="1" dirty="0" err="1">
                <a:solidFill>
                  <a:schemeClr val="tx2">
                    <a:lumMod val="75000"/>
                  </a:schemeClr>
                </a:solidFill>
              </a:rPr>
              <a:t>이송정리</a:t>
            </a:r>
            <a:endParaRPr lang="ko-KR" alt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8FB28-5BEC-4761-96B4-48370549BEAA}" type="slidenum">
              <a:rPr lang="ko-KR" altLang="en-US" smtClean="0"/>
              <a:pPr/>
              <a:t>10</a:t>
            </a:fld>
            <a:endParaRPr lang="ko-KR" altLang="en-US"/>
          </a:p>
        </p:txBody>
      </p:sp>
      <p:sp>
        <p:nvSpPr>
          <p:cNvPr id="17" name="부제목 2"/>
          <p:cNvSpPr>
            <a:spLocks noGrp="1"/>
          </p:cNvSpPr>
          <p:nvPr>
            <p:ph type="subTitle" idx="1"/>
          </p:nvPr>
        </p:nvSpPr>
        <p:spPr>
          <a:xfrm>
            <a:off x="642910" y="4381064"/>
            <a:ext cx="7929617" cy="2000264"/>
          </a:xfrm>
        </p:spPr>
        <p:txBody>
          <a:bodyPr>
            <a:normAutofit/>
          </a:bodyPr>
          <a:lstStyle/>
          <a:p>
            <a:pPr algn="l"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 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시스템 내부의 </a:t>
            </a:r>
            <a:r>
              <a:rPr lang="ko-KR" altLang="en-US" sz="2000" b="1" dirty="0" err="1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물리량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 </a:t>
            </a: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N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의 시간에 따른 변화율</a:t>
            </a: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 =</a:t>
            </a:r>
          </a:p>
          <a:p>
            <a:pPr algn="l"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 </a:t>
            </a:r>
            <a:r>
              <a:rPr lang="ko-KR" altLang="en-US" sz="2000" b="1" dirty="0" err="1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검사체적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 내부의 </a:t>
            </a: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N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의 변화율 </a:t>
            </a: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 +</a:t>
            </a:r>
          </a:p>
          <a:p>
            <a:pPr algn="l"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 </a:t>
            </a:r>
            <a:r>
              <a:rPr lang="ko-KR" altLang="en-US" sz="2000" b="1" dirty="0" err="1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검사체적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 밖으로 나오는</a:t>
            </a: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 N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의 </a:t>
            </a:r>
            <a:r>
              <a:rPr lang="ko-KR" altLang="en-US" sz="2000" b="1" dirty="0" err="1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순흐름률</a:t>
            </a:r>
            <a:endParaRPr lang="en-US" altLang="ko-KR" sz="2000" b="1" dirty="0">
              <a:solidFill>
                <a:schemeClr val="bg2">
                  <a:lumMod val="50000"/>
                </a:schemeClr>
              </a:solidFill>
              <a:latin typeface="+mn-ea"/>
              <a:cs typeface="Times New Roman" pitchFamily="18" charset="0"/>
            </a:endParaRPr>
          </a:p>
        </p:txBody>
      </p:sp>
      <p:graphicFrame>
        <p:nvGraphicFramePr>
          <p:cNvPr id="1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2918243"/>
              </p:ext>
            </p:extLst>
          </p:nvPr>
        </p:nvGraphicFramePr>
        <p:xfrm>
          <a:off x="3132138" y="2425261"/>
          <a:ext cx="2798762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7" name="Equation" r:id="rId4" imgW="1663560" imgH="393480" progId="Equation.DSMT4">
                  <p:embed/>
                </p:oleObj>
              </mc:Choice>
              <mc:Fallback>
                <p:oleObj name="Equation" r:id="rId4" imgW="1663560" imgH="393480" progId="Equation.DSMT4">
                  <p:embed/>
                  <p:pic>
                    <p:nvPicPr>
                      <p:cNvPr id="3789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8" y="2425261"/>
                        <a:ext cx="2798762" cy="687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직사각형 18"/>
          <p:cNvSpPr/>
          <p:nvPr/>
        </p:nvSpPr>
        <p:spPr>
          <a:xfrm>
            <a:off x="2643174" y="2166486"/>
            <a:ext cx="3714776" cy="121444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433573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16" y="11663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2">
                    <a:lumMod val="75000"/>
                  </a:schemeClr>
                </a:solidFill>
              </a:rPr>
              <a:t>3</a:t>
            </a:r>
            <a:r>
              <a:rPr lang="ko-KR" altLang="en-US" b="1" dirty="0">
                <a:solidFill>
                  <a:schemeClr val="tx2">
                    <a:lumMod val="75000"/>
                  </a:schemeClr>
                </a:solidFill>
              </a:rPr>
              <a:t>장</a:t>
            </a:r>
            <a:r>
              <a:rPr lang="en-US" altLang="ko-KR" b="1" dirty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ko-KR" altLang="en-US" b="1" dirty="0" err="1">
                <a:solidFill>
                  <a:schemeClr val="tx2">
                    <a:lumMod val="75000"/>
                  </a:schemeClr>
                </a:solidFill>
              </a:rPr>
              <a:t>동수역학</a:t>
            </a:r>
            <a:endParaRPr lang="ko-KR" alt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99792" y="116632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2">
                    <a:lumMod val="75000"/>
                  </a:schemeClr>
                </a:solidFill>
              </a:rPr>
              <a:t>3. </a:t>
            </a:r>
            <a:r>
              <a:rPr lang="ko-KR" altLang="en-US" b="1" dirty="0" err="1">
                <a:solidFill>
                  <a:schemeClr val="tx2">
                    <a:lumMod val="75000"/>
                  </a:schemeClr>
                </a:solidFill>
              </a:rPr>
              <a:t>미분형태의</a:t>
            </a:r>
            <a:r>
              <a:rPr lang="ko-KR" altLang="en-US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ko-KR" altLang="en-US" b="1" dirty="0" err="1">
                <a:solidFill>
                  <a:schemeClr val="tx2">
                    <a:lumMod val="75000"/>
                  </a:schemeClr>
                </a:solidFill>
              </a:rPr>
              <a:t>지배방정식</a:t>
            </a:r>
            <a:endParaRPr lang="ko-KR" alt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1729" y="21307"/>
            <a:ext cx="1522271" cy="1103437"/>
          </a:xfrm>
          <a:prstGeom prst="rect">
            <a:avLst/>
          </a:prstGeom>
        </p:spPr>
      </p:pic>
      <p:sp>
        <p:nvSpPr>
          <p:cNvPr id="11" name="제목 1"/>
          <p:cNvSpPr txBox="1">
            <a:spLocks/>
          </p:cNvSpPr>
          <p:nvPr/>
        </p:nvSpPr>
        <p:spPr>
          <a:xfrm>
            <a:off x="251520" y="892572"/>
            <a:ext cx="6980312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altLang="ko-KR" sz="2800" b="1" dirty="0">
                <a:solidFill>
                  <a:schemeClr val="tx2"/>
                </a:solidFill>
                <a:latin typeface="+mj-ea"/>
                <a:cs typeface="Times New Roman" pitchFamily="18" charset="0"/>
              </a:rPr>
              <a:t>1</a:t>
            </a:r>
            <a:r>
              <a:rPr lang="ko-KR" altLang="en-US" sz="2800" b="1" dirty="0">
                <a:solidFill>
                  <a:schemeClr val="tx2"/>
                </a:solidFill>
                <a:latin typeface="+mj-ea"/>
                <a:cs typeface="Times New Roman" pitchFamily="18" charset="0"/>
              </a:rPr>
              <a:t>차원 </a:t>
            </a:r>
            <a:r>
              <a:rPr lang="ko-KR" altLang="en-US" sz="2800" b="1" dirty="0" err="1">
                <a:solidFill>
                  <a:schemeClr val="tx2"/>
                </a:solidFill>
                <a:latin typeface="+mj-ea"/>
                <a:cs typeface="Times New Roman" pitchFamily="18" charset="0"/>
              </a:rPr>
              <a:t>연속방정식</a:t>
            </a:r>
            <a:endParaRPr lang="ko-KR" altLang="en-US" sz="2800" b="1" dirty="0">
              <a:solidFill>
                <a:schemeClr val="tx2"/>
              </a:solidFill>
              <a:latin typeface="+mj-ea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16" y="657958"/>
            <a:ext cx="3985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2">
                    <a:lumMod val="75000"/>
                  </a:schemeClr>
                </a:solidFill>
              </a:rPr>
              <a:t>3.1 1</a:t>
            </a:r>
            <a:r>
              <a:rPr lang="ko-KR" altLang="en-US" b="1" dirty="0">
                <a:solidFill>
                  <a:schemeClr val="tx2">
                    <a:lumMod val="75000"/>
                  </a:schemeClr>
                </a:solidFill>
              </a:rPr>
              <a:t>차원 </a:t>
            </a:r>
            <a:r>
              <a:rPr lang="ko-KR" altLang="en-US" b="1" dirty="0" err="1">
                <a:solidFill>
                  <a:schemeClr val="tx2">
                    <a:lumMod val="75000"/>
                  </a:schemeClr>
                </a:solidFill>
              </a:rPr>
              <a:t>연속방정식</a:t>
            </a:r>
            <a:endParaRPr lang="ko-KR" alt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8FB28-5BEC-4761-96B4-48370549BEAA}" type="slidenum">
              <a:rPr lang="ko-KR" altLang="en-US" smtClean="0"/>
              <a:pPr/>
              <a:t>11</a:t>
            </a:fld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68" y="2492896"/>
            <a:ext cx="4600575" cy="1800225"/>
          </a:xfrm>
          <a:prstGeom prst="rect">
            <a:avLst/>
          </a:prstGeom>
        </p:spPr>
      </p:pic>
      <p:graphicFrame>
        <p:nvGraphicFramePr>
          <p:cNvPr id="1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9400794"/>
              </p:ext>
            </p:extLst>
          </p:nvPr>
        </p:nvGraphicFramePr>
        <p:xfrm>
          <a:off x="5905500" y="2282626"/>
          <a:ext cx="1858963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4" name="Equation" r:id="rId5" imgW="1104840" imgH="393480" progId="Equation.DSMT4">
                  <p:embed/>
                </p:oleObj>
              </mc:Choice>
              <mc:Fallback>
                <p:oleObj name="Equation" r:id="rId5" imgW="1104840" imgH="393480" progId="Equation.DSMT4">
                  <p:embed/>
                  <p:pic>
                    <p:nvPicPr>
                      <p:cNvPr id="30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5500" y="2282626"/>
                        <a:ext cx="1858963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0282053"/>
              </p:ext>
            </p:extLst>
          </p:nvPr>
        </p:nvGraphicFramePr>
        <p:xfrm>
          <a:off x="5796136" y="4011091"/>
          <a:ext cx="1389062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5" name="Equation" r:id="rId7" imgW="825480" imgH="203040" progId="Equation.DSMT4">
                  <p:embed/>
                </p:oleObj>
              </mc:Choice>
              <mc:Fallback>
                <p:oleObj name="Equation" r:id="rId7" imgW="825480" imgH="203040" progId="Equation.DSMT4">
                  <p:embed/>
                  <p:pic>
                    <p:nvPicPr>
                      <p:cNvPr id="307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6136" y="4011091"/>
                        <a:ext cx="1389062" cy="354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5724128" y="3435027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for incompressible fluids</a:t>
            </a:r>
            <a:endParaRPr lang="ko-KR" altLang="en-US" dirty="0"/>
          </a:p>
        </p:txBody>
      </p:sp>
      <p:sp>
        <p:nvSpPr>
          <p:cNvPr id="16" name="직사각형 15"/>
          <p:cNvSpPr/>
          <p:nvPr/>
        </p:nvSpPr>
        <p:spPr>
          <a:xfrm>
            <a:off x="5429224" y="2019845"/>
            <a:ext cx="2815184" cy="121444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부제목 2"/>
          <p:cNvSpPr>
            <a:spLocks noGrp="1"/>
          </p:cNvSpPr>
          <p:nvPr>
            <p:ph type="subTitle" idx="1"/>
          </p:nvPr>
        </p:nvSpPr>
        <p:spPr>
          <a:xfrm>
            <a:off x="642910" y="5013176"/>
            <a:ext cx="7929617" cy="1512168"/>
          </a:xfrm>
        </p:spPr>
        <p:txBody>
          <a:bodyPr>
            <a:normAutofit lnSpcReduction="10000"/>
          </a:bodyPr>
          <a:lstStyle/>
          <a:p>
            <a:pPr algn="l"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 </a:t>
            </a:r>
            <a:r>
              <a:rPr lang="el-GR" altLang="ko-KR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ρ</a:t>
            </a: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V = 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단위 면적 당 </a:t>
            </a:r>
            <a:r>
              <a:rPr lang="ko-KR" altLang="en-US" sz="2000" b="1" dirty="0" err="1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질량흐름률</a:t>
            </a:r>
            <a:endParaRPr lang="en-US" altLang="ko-KR" sz="2000" b="1" dirty="0">
              <a:solidFill>
                <a:schemeClr val="bg2">
                  <a:lumMod val="50000"/>
                </a:schemeClr>
              </a:solidFill>
              <a:latin typeface="+mn-ea"/>
              <a:cs typeface="Times New Roman" pitchFamily="18" charset="0"/>
            </a:endParaRPr>
          </a:p>
          <a:p>
            <a:pPr algn="l"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 </a:t>
            </a:r>
            <a:r>
              <a:rPr lang="ko-KR" altLang="en-US" sz="2000" b="1" dirty="0" err="1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체적흐름률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 </a:t>
            </a: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(Q)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과 </a:t>
            </a:r>
            <a:r>
              <a:rPr lang="ko-KR" altLang="en-US" sz="2000" b="1" dirty="0" err="1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질량흐름률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 </a:t>
            </a: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(</a:t>
            </a:r>
            <a:r>
              <a:rPr lang="el-GR" altLang="ko-KR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ρ</a:t>
            </a: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Q)</a:t>
            </a:r>
          </a:p>
          <a:p>
            <a:pPr algn="l"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 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연속방정식은 질량보존으로부터 유도됨</a:t>
            </a:r>
            <a:endParaRPr lang="en-US" altLang="ko-KR" sz="2000" b="1" dirty="0">
              <a:solidFill>
                <a:schemeClr val="bg2">
                  <a:lumMod val="50000"/>
                </a:schemeClr>
              </a:solidFill>
              <a:latin typeface="+mn-ea"/>
              <a:cs typeface="Times New Roman" pitchFamily="18" charset="0"/>
            </a:endParaRPr>
          </a:p>
          <a:p>
            <a:pPr algn="l" eaLnBrk="1" hangingPunct="1">
              <a:lnSpc>
                <a:spcPct val="150000"/>
              </a:lnSpc>
            </a:pPr>
            <a:endParaRPr lang="en-US" altLang="ko-KR" sz="20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ea typeface="HY수평선B" pitchFamily="18" charset="-127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3556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16" y="11663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2">
                    <a:lumMod val="75000"/>
                  </a:schemeClr>
                </a:solidFill>
              </a:rPr>
              <a:t>3</a:t>
            </a:r>
            <a:r>
              <a:rPr lang="ko-KR" altLang="en-US" b="1" dirty="0">
                <a:solidFill>
                  <a:schemeClr val="tx2">
                    <a:lumMod val="75000"/>
                  </a:schemeClr>
                </a:solidFill>
              </a:rPr>
              <a:t>장</a:t>
            </a:r>
            <a:r>
              <a:rPr lang="en-US" altLang="ko-KR" b="1" dirty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ko-KR" altLang="en-US" b="1" dirty="0" err="1">
                <a:solidFill>
                  <a:schemeClr val="tx2">
                    <a:lumMod val="75000"/>
                  </a:schemeClr>
                </a:solidFill>
              </a:rPr>
              <a:t>동수역학</a:t>
            </a:r>
            <a:endParaRPr lang="ko-KR" alt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99792" y="116632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2">
                    <a:lumMod val="75000"/>
                  </a:schemeClr>
                </a:solidFill>
              </a:rPr>
              <a:t>3. </a:t>
            </a:r>
            <a:r>
              <a:rPr lang="ko-KR" altLang="en-US" b="1" dirty="0" err="1">
                <a:solidFill>
                  <a:schemeClr val="tx2">
                    <a:lumMod val="75000"/>
                  </a:schemeClr>
                </a:solidFill>
              </a:rPr>
              <a:t>미분형태의</a:t>
            </a:r>
            <a:r>
              <a:rPr lang="ko-KR" altLang="en-US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ko-KR" altLang="en-US" b="1" dirty="0" err="1">
                <a:solidFill>
                  <a:schemeClr val="tx2">
                    <a:lumMod val="75000"/>
                  </a:schemeClr>
                </a:solidFill>
              </a:rPr>
              <a:t>지배방정식</a:t>
            </a:r>
            <a:endParaRPr lang="ko-KR" alt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1729" y="21307"/>
            <a:ext cx="1522271" cy="1103437"/>
          </a:xfrm>
          <a:prstGeom prst="rect">
            <a:avLst/>
          </a:prstGeom>
        </p:spPr>
      </p:pic>
      <p:sp>
        <p:nvSpPr>
          <p:cNvPr id="11" name="제목 1"/>
          <p:cNvSpPr txBox="1">
            <a:spLocks/>
          </p:cNvSpPr>
          <p:nvPr/>
        </p:nvSpPr>
        <p:spPr>
          <a:xfrm>
            <a:off x="251520" y="892572"/>
            <a:ext cx="6980312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altLang="ko-KR" sz="2800" b="1" dirty="0">
                <a:solidFill>
                  <a:schemeClr val="tx2"/>
                </a:solidFill>
                <a:latin typeface="+mj-ea"/>
                <a:cs typeface="Times New Roman" pitchFamily="18" charset="0"/>
              </a:rPr>
              <a:t>1</a:t>
            </a:r>
            <a:r>
              <a:rPr lang="ko-KR" altLang="en-US" sz="2800" b="1" dirty="0">
                <a:solidFill>
                  <a:schemeClr val="tx2"/>
                </a:solidFill>
                <a:latin typeface="+mj-ea"/>
                <a:cs typeface="Times New Roman" pitchFamily="18" charset="0"/>
              </a:rPr>
              <a:t>차원 운동량방정식 유도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716" y="657958"/>
            <a:ext cx="3985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2">
                    <a:lumMod val="75000"/>
                  </a:schemeClr>
                </a:solidFill>
              </a:rPr>
              <a:t>3.2 1</a:t>
            </a:r>
            <a:r>
              <a:rPr lang="ko-KR" altLang="en-US" b="1" dirty="0">
                <a:solidFill>
                  <a:schemeClr val="tx2">
                    <a:lumMod val="75000"/>
                  </a:schemeClr>
                </a:solidFill>
              </a:rPr>
              <a:t>차원 운동량방정식</a:t>
            </a: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8FB28-5BEC-4761-96B4-48370549BEAA}" type="slidenum">
              <a:rPr lang="ko-KR" altLang="en-US" smtClean="0"/>
              <a:pPr/>
              <a:t>12</a:t>
            </a:fld>
            <a:endParaRPr lang="ko-KR" altLang="en-US"/>
          </a:p>
        </p:txBody>
      </p:sp>
      <p:sp>
        <p:nvSpPr>
          <p:cNvPr id="17" name="부제목 2"/>
          <p:cNvSpPr>
            <a:spLocks noGrp="1"/>
          </p:cNvSpPr>
          <p:nvPr>
            <p:ph type="subTitle" idx="1"/>
          </p:nvPr>
        </p:nvSpPr>
        <p:spPr>
          <a:xfrm>
            <a:off x="604959" y="1854516"/>
            <a:ext cx="7929617" cy="4866959"/>
          </a:xfrm>
        </p:spPr>
        <p:txBody>
          <a:bodyPr>
            <a:normAutofit fontScale="92500" lnSpcReduction="10000"/>
          </a:bodyPr>
          <a:lstStyle/>
          <a:p>
            <a:pPr algn="l"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 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레이놀즈 이송정리로부터 다음 식을 얻음</a:t>
            </a:r>
            <a:endParaRPr lang="en-US" altLang="ko-KR" sz="2000" b="1" dirty="0">
              <a:solidFill>
                <a:schemeClr val="bg2">
                  <a:lumMod val="50000"/>
                </a:schemeClr>
              </a:solidFill>
              <a:latin typeface="+mn-ea"/>
              <a:cs typeface="Times New Roman" pitchFamily="18" charset="0"/>
            </a:endParaRPr>
          </a:p>
          <a:p>
            <a:pPr algn="l" eaLnBrk="1" hangingPunct="1">
              <a:lnSpc>
                <a:spcPct val="150000"/>
              </a:lnSpc>
              <a:buFont typeface="Arial" pitchFamily="34" charset="0"/>
              <a:buChar char="•"/>
            </a:pPr>
            <a:endParaRPr lang="en-US" altLang="ko-KR" sz="2000" b="1" dirty="0">
              <a:solidFill>
                <a:schemeClr val="bg2">
                  <a:lumMod val="50000"/>
                </a:schemeClr>
              </a:solidFill>
              <a:latin typeface="+mn-ea"/>
              <a:cs typeface="Times New Roman" pitchFamily="18" charset="0"/>
            </a:endParaRPr>
          </a:p>
          <a:p>
            <a:pPr algn="l" eaLnBrk="1" hangingPunct="1">
              <a:lnSpc>
                <a:spcPct val="150000"/>
              </a:lnSpc>
              <a:buFont typeface="Arial" pitchFamily="34" charset="0"/>
              <a:buChar char="•"/>
            </a:pPr>
            <a:endParaRPr lang="en-US" altLang="ko-KR" sz="2000" b="1" dirty="0">
              <a:solidFill>
                <a:schemeClr val="bg2">
                  <a:lumMod val="50000"/>
                </a:schemeClr>
              </a:solidFill>
              <a:latin typeface="+mn-ea"/>
              <a:cs typeface="Times New Roman" pitchFamily="18" charset="0"/>
            </a:endParaRPr>
          </a:p>
          <a:p>
            <a:pPr algn="l"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 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뉴턴의 제</a:t>
            </a: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2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법칙은 다음과 같음</a:t>
            </a:r>
            <a:endParaRPr lang="en-US" altLang="ko-KR" sz="2000" b="1" dirty="0">
              <a:solidFill>
                <a:schemeClr val="bg2">
                  <a:lumMod val="50000"/>
                </a:schemeClr>
              </a:solidFill>
              <a:latin typeface="+mn-ea"/>
              <a:cs typeface="Times New Roman" pitchFamily="18" charset="0"/>
            </a:endParaRPr>
          </a:p>
          <a:p>
            <a:pPr algn="l" eaLnBrk="1" hangingPunct="1">
              <a:lnSpc>
                <a:spcPct val="150000"/>
              </a:lnSpc>
              <a:buFont typeface="Arial" pitchFamily="34" charset="0"/>
              <a:buChar char="•"/>
            </a:pPr>
            <a:endParaRPr lang="en-US" altLang="ko-KR" sz="2000" b="1" dirty="0">
              <a:solidFill>
                <a:schemeClr val="bg2">
                  <a:lumMod val="50000"/>
                </a:schemeClr>
              </a:solidFill>
              <a:latin typeface="+mn-ea"/>
              <a:cs typeface="Times New Roman" pitchFamily="18" charset="0"/>
            </a:endParaRPr>
          </a:p>
          <a:p>
            <a:pPr algn="l" eaLnBrk="1" hangingPunct="1">
              <a:lnSpc>
                <a:spcPct val="150000"/>
              </a:lnSpc>
              <a:buFont typeface="Arial" pitchFamily="34" charset="0"/>
              <a:buChar char="•"/>
            </a:pPr>
            <a:endParaRPr lang="en-US" altLang="ko-KR" sz="2000" b="1" dirty="0">
              <a:solidFill>
                <a:schemeClr val="bg2">
                  <a:lumMod val="50000"/>
                </a:schemeClr>
              </a:solidFill>
              <a:latin typeface="+mn-ea"/>
              <a:cs typeface="Times New Roman" pitchFamily="18" charset="0"/>
            </a:endParaRPr>
          </a:p>
          <a:p>
            <a:pPr algn="l"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 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두 식을 결합하면</a:t>
            </a:r>
            <a:endParaRPr lang="en-US" altLang="ko-KR" sz="2000" b="1" dirty="0">
              <a:solidFill>
                <a:schemeClr val="bg2">
                  <a:lumMod val="50000"/>
                </a:schemeClr>
              </a:solidFill>
              <a:latin typeface="+mn-ea"/>
              <a:cs typeface="Times New Roman" pitchFamily="18" charset="0"/>
            </a:endParaRPr>
          </a:p>
          <a:p>
            <a:pPr algn="l" eaLnBrk="1" hangingPunct="1">
              <a:lnSpc>
                <a:spcPct val="150000"/>
              </a:lnSpc>
              <a:buFont typeface="Arial" pitchFamily="34" charset="0"/>
              <a:buChar char="•"/>
            </a:pPr>
            <a:endParaRPr lang="en-US" altLang="ko-KR" sz="2000" b="1" dirty="0">
              <a:solidFill>
                <a:schemeClr val="bg2">
                  <a:lumMod val="50000"/>
                </a:schemeClr>
              </a:solidFill>
              <a:latin typeface="+mn-ea"/>
              <a:cs typeface="Times New Roman" pitchFamily="18" charset="0"/>
            </a:endParaRPr>
          </a:p>
          <a:p>
            <a:pPr algn="l" eaLnBrk="1" hangingPunct="1">
              <a:lnSpc>
                <a:spcPct val="150000"/>
              </a:lnSpc>
              <a:buFont typeface="Arial" pitchFamily="34" charset="0"/>
              <a:buChar char="•"/>
            </a:pPr>
            <a:endParaRPr lang="en-US" altLang="ko-KR" sz="2000" b="1" dirty="0">
              <a:solidFill>
                <a:schemeClr val="bg2">
                  <a:lumMod val="50000"/>
                </a:schemeClr>
              </a:solidFill>
              <a:latin typeface="+mn-ea"/>
              <a:cs typeface="Times New Roman" pitchFamily="18" charset="0"/>
            </a:endParaRPr>
          </a:p>
          <a:p>
            <a:pPr algn="l"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 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식</a:t>
            </a: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(a) 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혹은</a:t>
            </a: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 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식</a:t>
            </a: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(b)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를</a:t>
            </a: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 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이용하여 운동량방정식 유도할 수 있음</a:t>
            </a:r>
            <a:endParaRPr lang="en-US" altLang="ko-KR" sz="2000" b="1" dirty="0">
              <a:solidFill>
                <a:schemeClr val="bg2">
                  <a:lumMod val="50000"/>
                </a:schemeClr>
              </a:solidFill>
              <a:latin typeface="+mn-ea"/>
              <a:cs typeface="Times New Roman" pitchFamily="18" charset="0"/>
            </a:endParaRPr>
          </a:p>
          <a:p>
            <a:pPr algn="l" eaLnBrk="1" hangingPunct="1">
              <a:lnSpc>
                <a:spcPct val="150000"/>
              </a:lnSpc>
              <a:buFont typeface="Arial" pitchFamily="34" charset="0"/>
              <a:buChar char="•"/>
            </a:pPr>
            <a:endParaRPr lang="en-US" altLang="ko-KR" sz="20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ea typeface="HY수평선B" pitchFamily="18" charset="-127"/>
              <a:cs typeface="Times New Roman" pitchFamily="18" charset="0"/>
            </a:endParaRPr>
          </a:p>
        </p:txBody>
      </p:sp>
      <p:graphicFrame>
        <p:nvGraphicFramePr>
          <p:cNvPr id="1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3271410"/>
              </p:ext>
            </p:extLst>
          </p:nvPr>
        </p:nvGraphicFramePr>
        <p:xfrm>
          <a:off x="1403648" y="2364680"/>
          <a:ext cx="3270250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2" name="Equation" r:id="rId4" imgW="1942920" imgH="444240" progId="Equation.DSMT4">
                  <p:embed/>
                </p:oleObj>
              </mc:Choice>
              <mc:Fallback>
                <p:oleObj name="Equation" r:id="rId4" imgW="1942920" imgH="444240" progId="Equation.DSMT4">
                  <p:embed/>
                  <p:pic>
                    <p:nvPicPr>
                      <p:cNvPr id="1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2364680"/>
                        <a:ext cx="3270250" cy="776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1247426"/>
              </p:ext>
            </p:extLst>
          </p:nvPr>
        </p:nvGraphicFramePr>
        <p:xfrm>
          <a:off x="1403648" y="3732833"/>
          <a:ext cx="1558925" cy="776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3" name="Equation" r:id="rId6" imgW="927000" imgH="444240" progId="Equation.DSMT4">
                  <p:embed/>
                </p:oleObj>
              </mc:Choice>
              <mc:Fallback>
                <p:oleObj name="Equation" r:id="rId6" imgW="927000" imgH="444240" progId="Equation.DSMT4">
                  <p:embed/>
                  <p:pic>
                    <p:nvPicPr>
                      <p:cNvPr id="11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3732833"/>
                        <a:ext cx="1558925" cy="776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0104058"/>
              </p:ext>
            </p:extLst>
          </p:nvPr>
        </p:nvGraphicFramePr>
        <p:xfrm>
          <a:off x="1537430" y="5157192"/>
          <a:ext cx="3035300" cy="776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4" name="Equation" r:id="rId8" imgW="1803240" imgH="444240" progId="Equation.DSMT4">
                  <p:embed/>
                </p:oleObj>
              </mc:Choice>
              <mc:Fallback>
                <p:oleObj name="Equation" r:id="rId8" imgW="1803240" imgH="444240" progId="Equation.DSMT4">
                  <p:embed/>
                  <p:pic>
                    <p:nvPicPr>
                      <p:cNvPr id="1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7430" y="5157192"/>
                        <a:ext cx="3035300" cy="776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5508104" y="3936310"/>
            <a:ext cx="665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(a)</a:t>
            </a:r>
            <a:endParaRPr lang="ko-KR" alt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490184" y="5227129"/>
            <a:ext cx="665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(b)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578928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16" y="11663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2">
                    <a:lumMod val="75000"/>
                  </a:schemeClr>
                </a:solidFill>
              </a:rPr>
              <a:t>3</a:t>
            </a:r>
            <a:r>
              <a:rPr lang="ko-KR" altLang="en-US" b="1" dirty="0">
                <a:solidFill>
                  <a:schemeClr val="tx2">
                    <a:lumMod val="75000"/>
                  </a:schemeClr>
                </a:solidFill>
              </a:rPr>
              <a:t>장</a:t>
            </a:r>
            <a:r>
              <a:rPr lang="en-US" altLang="ko-KR" b="1" dirty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ko-KR" altLang="en-US" b="1" dirty="0" err="1">
                <a:solidFill>
                  <a:schemeClr val="tx2">
                    <a:lumMod val="75000"/>
                  </a:schemeClr>
                </a:solidFill>
              </a:rPr>
              <a:t>동수역학</a:t>
            </a:r>
            <a:endParaRPr lang="ko-KR" alt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99792" y="116632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2">
                    <a:lumMod val="75000"/>
                  </a:schemeClr>
                </a:solidFill>
              </a:rPr>
              <a:t>3. </a:t>
            </a:r>
            <a:r>
              <a:rPr lang="ko-KR" altLang="en-US" b="1" dirty="0" err="1">
                <a:solidFill>
                  <a:schemeClr val="tx2">
                    <a:lumMod val="75000"/>
                  </a:schemeClr>
                </a:solidFill>
              </a:rPr>
              <a:t>미분형태의</a:t>
            </a:r>
            <a:r>
              <a:rPr lang="ko-KR" altLang="en-US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ko-KR" altLang="en-US" b="1" dirty="0" err="1">
                <a:solidFill>
                  <a:schemeClr val="tx2">
                    <a:lumMod val="75000"/>
                  </a:schemeClr>
                </a:solidFill>
              </a:rPr>
              <a:t>지배방정식</a:t>
            </a:r>
            <a:endParaRPr lang="ko-KR" alt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1729" y="21307"/>
            <a:ext cx="1522271" cy="1103437"/>
          </a:xfrm>
          <a:prstGeom prst="rect">
            <a:avLst/>
          </a:prstGeom>
        </p:spPr>
      </p:pic>
      <p:sp>
        <p:nvSpPr>
          <p:cNvPr id="11" name="제목 1"/>
          <p:cNvSpPr txBox="1">
            <a:spLocks/>
          </p:cNvSpPr>
          <p:nvPr/>
        </p:nvSpPr>
        <p:spPr>
          <a:xfrm>
            <a:off x="251520" y="892572"/>
            <a:ext cx="6980312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altLang="ko-KR" sz="2800" b="1" dirty="0">
                <a:solidFill>
                  <a:schemeClr val="tx2"/>
                </a:solidFill>
                <a:latin typeface="+mj-ea"/>
                <a:cs typeface="Times New Roman" pitchFamily="18" charset="0"/>
              </a:rPr>
              <a:t>1</a:t>
            </a:r>
            <a:r>
              <a:rPr lang="ko-KR" altLang="en-US" sz="2800" b="1" dirty="0">
                <a:solidFill>
                  <a:schemeClr val="tx2"/>
                </a:solidFill>
                <a:latin typeface="+mj-ea"/>
                <a:cs typeface="Times New Roman" pitchFamily="18" charset="0"/>
              </a:rPr>
              <a:t>차원 운동량방정식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716" y="657958"/>
            <a:ext cx="3985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2">
                    <a:lumMod val="75000"/>
                  </a:schemeClr>
                </a:solidFill>
              </a:rPr>
              <a:t>3.2 1</a:t>
            </a:r>
            <a:r>
              <a:rPr lang="ko-KR" altLang="en-US" b="1" dirty="0">
                <a:solidFill>
                  <a:schemeClr val="tx2">
                    <a:lumMod val="75000"/>
                  </a:schemeClr>
                </a:solidFill>
              </a:rPr>
              <a:t>차원 운동량방정식</a:t>
            </a: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8FB28-5BEC-4761-96B4-48370549BEAA}" type="slidenum">
              <a:rPr lang="ko-KR" altLang="en-US" smtClean="0"/>
              <a:pPr/>
              <a:t>13</a:t>
            </a:fld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2276872"/>
            <a:ext cx="4914900" cy="1895475"/>
          </a:xfrm>
          <a:prstGeom prst="rect">
            <a:avLst/>
          </a:prstGeom>
        </p:spPr>
      </p:pic>
      <p:graphicFrame>
        <p:nvGraphicFramePr>
          <p:cNvPr id="1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762704"/>
              </p:ext>
            </p:extLst>
          </p:nvPr>
        </p:nvGraphicFramePr>
        <p:xfrm>
          <a:off x="6012160" y="2924944"/>
          <a:ext cx="2030413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4" name="Equation" r:id="rId5" imgW="1206360" imgH="482400" progId="Equation.DSMT4">
                  <p:embed/>
                </p:oleObj>
              </mc:Choice>
              <mc:Fallback>
                <p:oleObj name="Equation" r:id="rId5" imgW="1206360" imgH="482400" progId="Equation.DSMT4">
                  <p:embed/>
                  <p:pic>
                    <p:nvPicPr>
                      <p:cNvPr id="30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2924944"/>
                        <a:ext cx="2030413" cy="841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직사각형 19"/>
          <p:cNvSpPr/>
          <p:nvPr/>
        </p:nvSpPr>
        <p:spPr>
          <a:xfrm>
            <a:off x="5652120" y="2708920"/>
            <a:ext cx="2664296" cy="11521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부제목 2"/>
          <p:cNvSpPr>
            <a:spLocks noGrp="1"/>
          </p:cNvSpPr>
          <p:nvPr>
            <p:ph type="subTitle" idx="1"/>
          </p:nvPr>
        </p:nvSpPr>
        <p:spPr>
          <a:xfrm>
            <a:off x="642910" y="4813112"/>
            <a:ext cx="7929617" cy="2000264"/>
          </a:xfrm>
        </p:spPr>
        <p:txBody>
          <a:bodyPr>
            <a:normAutofit/>
          </a:bodyPr>
          <a:lstStyle/>
          <a:p>
            <a:pPr algn="l"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 1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차원 운동량방정식 </a:t>
            </a: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= 1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차원 </a:t>
            </a: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Euler 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방정식</a:t>
            </a:r>
            <a:endParaRPr lang="en-US" altLang="ko-KR" sz="2000" b="1" dirty="0">
              <a:solidFill>
                <a:schemeClr val="bg2">
                  <a:lumMod val="50000"/>
                </a:schemeClr>
              </a:solidFill>
              <a:latin typeface="+mn-ea"/>
              <a:cs typeface="Times New Roman" pitchFamily="18" charset="0"/>
            </a:endParaRPr>
          </a:p>
          <a:p>
            <a:pPr algn="l"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 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운동량방정식을 유도하는데 뉴턴의 제</a:t>
            </a: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2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법칙이 사용되었음</a:t>
            </a:r>
            <a:endParaRPr lang="en-US" altLang="ko-KR" sz="2000" b="1" dirty="0">
              <a:solidFill>
                <a:schemeClr val="bg2">
                  <a:lumMod val="50000"/>
                </a:schemeClr>
              </a:solidFill>
              <a:latin typeface="+mn-ea"/>
              <a:cs typeface="Times New Roman" pitchFamily="18" charset="0"/>
            </a:endParaRPr>
          </a:p>
          <a:p>
            <a:pPr algn="l"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 </a:t>
            </a:r>
            <a:r>
              <a:rPr lang="ko-KR" altLang="en-US" sz="2000" b="1" dirty="0" err="1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유맥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 사이의 </a:t>
            </a:r>
            <a:r>
              <a:rPr lang="ko-KR" altLang="en-US" sz="2000" b="1" dirty="0" err="1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전단력은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 고려되지 않았음</a:t>
            </a:r>
            <a:endParaRPr lang="en-US" altLang="ko-KR" sz="2000" b="1" dirty="0">
              <a:solidFill>
                <a:schemeClr val="bg2">
                  <a:lumMod val="50000"/>
                </a:schemeClr>
              </a:solidFill>
              <a:latin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8481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16" y="11663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2">
                    <a:lumMod val="75000"/>
                  </a:schemeClr>
                </a:solidFill>
              </a:rPr>
              <a:t>3</a:t>
            </a:r>
            <a:r>
              <a:rPr lang="ko-KR" altLang="en-US" b="1" dirty="0">
                <a:solidFill>
                  <a:schemeClr val="tx2">
                    <a:lumMod val="75000"/>
                  </a:schemeClr>
                </a:solidFill>
              </a:rPr>
              <a:t>장</a:t>
            </a:r>
            <a:r>
              <a:rPr lang="en-US" altLang="ko-KR" b="1" dirty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ko-KR" altLang="en-US" b="1" dirty="0" err="1">
                <a:solidFill>
                  <a:schemeClr val="tx2">
                    <a:lumMod val="75000"/>
                  </a:schemeClr>
                </a:solidFill>
              </a:rPr>
              <a:t>동수역학</a:t>
            </a:r>
            <a:endParaRPr lang="ko-KR" alt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99792" y="116632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2">
                    <a:lumMod val="75000"/>
                  </a:schemeClr>
                </a:solidFill>
              </a:rPr>
              <a:t>3. </a:t>
            </a:r>
            <a:r>
              <a:rPr lang="ko-KR" altLang="en-US" b="1" dirty="0" err="1">
                <a:solidFill>
                  <a:schemeClr val="tx2">
                    <a:lumMod val="75000"/>
                  </a:schemeClr>
                </a:solidFill>
              </a:rPr>
              <a:t>미분형태의</a:t>
            </a:r>
            <a:r>
              <a:rPr lang="ko-KR" altLang="en-US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ko-KR" altLang="en-US" b="1" dirty="0" err="1">
                <a:solidFill>
                  <a:schemeClr val="tx2">
                    <a:lumMod val="75000"/>
                  </a:schemeClr>
                </a:solidFill>
              </a:rPr>
              <a:t>지배방정식</a:t>
            </a:r>
            <a:endParaRPr lang="ko-KR" alt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1729" y="21307"/>
            <a:ext cx="1522271" cy="1103437"/>
          </a:xfrm>
          <a:prstGeom prst="rect">
            <a:avLst/>
          </a:prstGeom>
        </p:spPr>
      </p:pic>
      <p:sp>
        <p:nvSpPr>
          <p:cNvPr id="11" name="제목 1"/>
          <p:cNvSpPr txBox="1">
            <a:spLocks/>
          </p:cNvSpPr>
          <p:nvPr/>
        </p:nvSpPr>
        <p:spPr>
          <a:xfrm>
            <a:off x="251520" y="892572"/>
            <a:ext cx="6980312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altLang="ko-KR" sz="2800" b="1" dirty="0">
                <a:solidFill>
                  <a:schemeClr val="tx2"/>
                </a:solidFill>
                <a:latin typeface="+mj-ea"/>
                <a:cs typeface="Times New Roman" pitchFamily="18" charset="0"/>
              </a:rPr>
              <a:t>3</a:t>
            </a:r>
            <a:r>
              <a:rPr lang="ko-KR" altLang="en-US" sz="2800" b="1" dirty="0">
                <a:solidFill>
                  <a:schemeClr val="tx2"/>
                </a:solidFill>
                <a:latin typeface="+mj-ea"/>
                <a:cs typeface="Times New Roman" pitchFamily="18" charset="0"/>
              </a:rPr>
              <a:t>차원 </a:t>
            </a:r>
            <a:r>
              <a:rPr lang="ko-KR" altLang="en-US" sz="2800" b="1" dirty="0" err="1">
                <a:solidFill>
                  <a:schemeClr val="tx2"/>
                </a:solidFill>
                <a:latin typeface="+mj-ea"/>
                <a:cs typeface="Times New Roman" pitchFamily="18" charset="0"/>
              </a:rPr>
              <a:t>연속방정식</a:t>
            </a:r>
            <a:endParaRPr lang="ko-KR" altLang="en-US" sz="2800" b="1" dirty="0">
              <a:solidFill>
                <a:schemeClr val="tx2"/>
              </a:solidFill>
              <a:latin typeface="+mj-ea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16" y="657958"/>
            <a:ext cx="3985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2">
                    <a:lumMod val="75000"/>
                  </a:schemeClr>
                </a:solidFill>
              </a:rPr>
              <a:t>3.3 3</a:t>
            </a:r>
            <a:r>
              <a:rPr lang="ko-KR" altLang="en-US" b="1" dirty="0">
                <a:solidFill>
                  <a:schemeClr val="tx2">
                    <a:lumMod val="75000"/>
                  </a:schemeClr>
                </a:solidFill>
              </a:rPr>
              <a:t>차원 </a:t>
            </a:r>
            <a:r>
              <a:rPr lang="ko-KR" altLang="en-US" b="1" dirty="0" err="1">
                <a:solidFill>
                  <a:schemeClr val="tx2">
                    <a:lumMod val="75000"/>
                  </a:schemeClr>
                </a:solidFill>
              </a:rPr>
              <a:t>연속방정식</a:t>
            </a:r>
            <a:endParaRPr lang="ko-KR" alt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8FB28-5BEC-4761-96B4-48370549BEAA}" type="slidenum">
              <a:rPr lang="ko-KR" altLang="en-US" smtClean="0"/>
              <a:pPr/>
              <a:t>14</a:t>
            </a:fld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10" y="2069579"/>
            <a:ext cx="3867150" cy="2295525"/>
          </a:xfrm>
          <a:prstGeom prst="rect">
            <a:avLst/>
          </a:prstGeom>
        </p:spPr>
      </p:pic>
      <p:graphicFrame>
        <p:nvGraphicFramePr>
          <p:cNvPr id="1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3260945"/>
              </p:ext>
            </p:extLst>
          </p:nvPr>
        </p:nvGraphicFramePr>
        <p:xfrm>
          <a:off x="4737390" y="2830785"/>
          <a:ext cx="3613150" cy="773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0" name="Equation" r:id="rId5" imgW="2145960" imgH="444240" progId="Equation.DSMT4">
                  <p:embed/>
                </p:oleObj>
              </mc:Choice>
              <mc:Fallback>
                <p:oleObj name="Equation" r:id="rId5" imgW="2145960" imgH="444240" progId="Equation.DSMT4">
                  <p:embed/>
                  <p:pic>
                    <p:nvPicPr>
                      <p:cNvPr id="30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7390" y="2830785"/>
                        <a:ext cx="3613150" cy="773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그림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35487" y="2595495"/>
            <a:ext cx="4037039" cy="1243692"/>
          </a:xfrm>
          <a:prstGeom prst="rect">
            <a:avLst/>
          </a:prstGeom>
        </p:spPr>
      </p:pic>
      <p:sp>
        <p:nvSpPr>
          <p:cNvPr id="18" name="부제목 2"/>
          <p:cNvSpPr>
            <a:spLocks noGrp="1"/>
          </p:cNvSpPr>
          <p:nvPr>
            <p:ph type="subTitle" idx="1"/>
          </p:nvPr>
        </p:nvSpPr>
        <p:spPr>
          <a:xfrm>
            <a:off x="642910" y="5013176"/>
            <a:ext cx="7929617" cy="1512168"/>
          </a:xfrm>
        </p:spPr>
        <p:txBody>
          <a:bodyPr>
            <a:normAutofit/>
          </a:bodyPr>
          <a:lstStyle/>
          <a:p>
            <a:pPr algn="l"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 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연속방정식은 질량보존으로부터 유도됨</a:t>
            </a:r>
            <a:endParaRPr lang="en-US" altLang="ko-KR" sz="2000" b="1" dirty="0">
              <a:solidFill>
                <a:schemeClr val="bg2">
                  <a:lumMod val="50000"/>
                </a:schemeClr>
              </a:solidFill>
              <a:latin typeface="+mn-ea"/>
              <a:cs typeface="Times New Roman" pitchFamily="18" charset="0"/>
            </a:endParaRPr>
          </a:p>
          <a:p>
            <a:pPr algn="l" eaLnBrk="1" hangingPunct="1">
              <a:lnSpc>
                <a:spcPct val="150000"/>
              </a:lnSpc>
            </a:pPr>
            <a:endParaRPr lang="en-US" altLang="ko-KR" sz="20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ea typeface="HY수평선B" pitchFamily="18" charset="-127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4260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16" y="11663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2">
                    <a:lumMod val="75000"/>
                  </a:schemeClr>
                </a:solidFill>
              </a:rPr>
              <a:t>3</a:t>
            </a:r>
            <a:r>
              <a:rPr lang="ko-KR" altLang="en-US" b="1" dirty="0">
                <a:solidFill>
                  <a:schemeClr val="tx2">
                    <a:lumMod val="75000"/>
                  </a:schemeClr>
                </a:solidFill>
              </a:rPr>
              <a:t>장</a:t>
            </a:r>
            <a:r>
              <a:rPr lang="en-US" altLang="ko-KR" b="1" dirty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ko-KR" altLang="en-US" b="1" dirty="0" err="1">
                <a:solidFill>
                  <a:schemeClr val="tx2">
                    <a:lumMod val="75000"/>
                  </a:schemeClr>
                </a:solidFill>
              </a:rPr>
              <a:t>동수역학</a:t>
            </a:r>
            <a:endParaRPr lang="ko-KR" alt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99792" y="116632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2">
                    <a:lumMod val="75000"/>
                  </a:schemeClr>
                </a:solidFill>
              </a:rPr>
              <a:t>3. </a:t>
            </a:r>
            <a:r>
              <a:rPr lang="ko-KR" altLang="en-US" b="1" dirty="0" err="1">
                <a:solidFill>
                  <a:schemeClr val="tx2">
                    <a:lumMod val="75000"/>
                  </a:schemeClr>
                </a:solidFill>
              </a:rPr>
              <a:t>미분형태의</a:t>
            </a:r>
            <a:r>
              <a:rPr lang="ko-KR" altLang="en-US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ko-KR" altLang="en-US" b="1" dirty="0" err="1">
                <a:solidFill>
                  <a:schemeClr val="tx2">
                    <a:lumMod val="75000"/>
                  </a:schemeClr>
                </a:solidFill>
              </a:rPr>
              <a:t>지배방정식</a:t>
            </a:r>
            <a:endParaRPr lang="ko-KR" alt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1729" y="21307"/>
            <a:ext cx="1522271" cy="1103437"/>
          </a:xfrm>
          <a:prstGeom prst="rect">
            <a:avLst/>
          </a:prstGeom>
        </p:spPr>
      </p:pic>
      <p:sp>
        <p:nvSpPr>
          <p:cNvPr id="11" name="제목 1"/>
          <p:cNvSpPr txBox="1">
            <a:spLocks/>
          </p:cNvSpPr>
          <p:nvPr/>
        </p:nvSpPr>
        <p:spPr>
          <a:xfrm>
            <a:off x="251520" y="892572"/>
            <a:ext cx="6980312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altLang="ko-KR" sz="2800" b="1" dirty="0">
                <a:solidFill>
                  <a:schemeClr val="tx2"/>
                </a:solidFill>
                <a:latin typeface="+mj-ea"/>
                <a:cs typeface="Times New Roman" pitchFamily="18" charset="0"/>
              </a:rPr>
              <a:t>3</a:t>
            </a:r>
            <a:r>
              <a:rPr lang="ko-KR" altLang="en-US" sz="2800" b="1" dirty="0">
                <a:solidFill>
                  <a:schemeClr val="tx2"/>
                </a:solidFill>
                <a:latin typeface="+mj-ea"/>
                <a:cs typeface="Times New Roman" pitchFamily="18" charset="0"/>
              </a:rPr>
              <a:t>차원 운동량방정식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716" y="657958"/>
            <a:ext cx="3985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2">
                    <a:lumMod val="75000"/>
                  </a:schemeClr>
                </a:solidFill>
              </a:rPr>
              <a:t>3.4 3</a:t>
            </a:r>
            <a:r>
              <a:rPr lang="ko-KR" altLang="en-US" b="1" dirty="0">
                <a:solidFill>
                  <a:schemeClr val="tx2">
                    <a:lumMod val="75000"/>
                  </a:schemeClr>
                </a:solidFill>
              </a:rPr>
              <a:t>차원 운동량방정식</a:t>
            </a: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8FB28-5BEC-4761-96B4-48370549BEAA}" type="slidenum">
              <a:rPr lang="ko-KR" altLang="en-US" smtClean="0"/>
              <a:pPr/>
              <a:t>15</a:t>
            </a:fld>
            <a:endParaRPr lang="ko-KR" altLang="en-US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6760" y="2079558"/>
            <a:ext cx="4570040" cy="2789602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560" y="2362597"/>
            <a:ext cx="3505200" cy="2190750"/>
          </a:xfrm>
          <a:prstGeom prst="rect">
            <a:avLst/>
          </a:prstGeom>
        </p:spPr>
      </p:pic>
      <p:graphicFrame>
        <p:nvGraphicFramePr>
          <p:cNvPr id="1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4409579"/>
              </p:ext>
            </p:extLst>
          </p:nvPr>
        </p:nvGraphicFramePr>
        <p:xfrm>
          <a:off x="4453830" y="2232086"/>
          <a:ext cx="3911600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5" name="Equation" r:id="rId6" imgW="2323800" imgH="419040" progId="Equation.DSMT4">
                  <p:embed/>
                </p:oleObj>
              </mc:Choice>
              <mc:Fallback>
                <p:oleObj name="Equation" r:id="rId6" imgW="2323800" imgH="419040" progId="Equation.DSMT4">
                  <p:embed/>
                  <p:pic>
                    <p:nvPicPr>
                      <p:cNvPr id="3072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3830" y="2232086"/>
                        <a:ext cx="3911600" cy="730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9009617"/>
              </p:ext>
            </p:extLst>
          </p:nvPr>
        </p:nvGraphicFramePr>
        <p:xfrm>
          <a:off x="4453830" y="3962030"/>
          <a:ext cx="4017962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6" name="Equation" r:id="rId8" imgW="2387520" imgH="419040" progId="Equation.DSMT4">
                  <p:embed/>
                </p:oleObj>
              </mc:Choice>
              <mc:Fallback>
                <p:oleObj name="Equation" r:id="rId8" imgW="2387520" imgH="419040" progId="Equation.DSMT4">
                  <p:embed/>
                  <p:pic>
                    <p:nvPicPr>
                      <p:cNvPr id="3072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3830" y="3962030"/>
                        <a:ext cx="4017962" cy="730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7605158"/>
              </p:ext>
            </p:extLst>
          </p:nvPr>
        </p:nvGraphicFramePr>
        <p:xfrm>
          <a:off x="4453830" y="3089825"/>
          <a:ext cx="3848100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7" name="Equation" r:id="rId10" imgW="2286000" imgH="419040" progId="Equation.DSMT4">
                  <p:embed/>
                </p:oleObj>
              </mc:Choice>
              <mc:Fallback>
                <p:oleObj name="Equation" r:id="rId10" imgW="2286000" imgH="419040" progId="Equation.DSMT4">
                  <p:embed/>
                  <p:pic>
                    <p:nvPicPr>
                      <p:cNvPr id="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3830" y="3089825"/>
                        <a:ext cx="3848100" cy="730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부제목 2"/>
          <p:cNvSpPr>
            <a:spLocks noGrp="1"/>
          </p:cNvSpPr>
          <p:nvPr>
            <p:ph type="subTitle" idx="1"/>
          </p:nvPr>
        </p:nvSpPr>
        <p:spPr>
          <a:xfrm>
            <a:off x="642910" y="5152198"/>
            <a:ext cx="7929617" cy="1661177"/>
          </a:xfrm>
        </p:spPr>
        <p:txBody>
          <a:bodyPr>
            <a:normAutofit/>
          </a:bodyPr>
          <a:lstStyle/>
          <a:p>
            <a:pPr algn="l"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 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운동량방정식을 유도하는데 뉴턴의 제</a:t>
            </a: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2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법칙이 사용되었음</a:t>
            </a:r>
            <a:endParaRPr lang="en-US" altLang="ko-KR" sz="2000" b="1" dirty="0">
              <a:solidFill>
                <a:schemeClr val="bg2">
                  <a:lumMod val="50000"/>
                </a:schemeClr>
              </a:solidFill>
              <a:latin typeface="+mn-ea"/>
              <a:cs typeface="Times New Roman" pitchFamily="18" charset="0"/>
            </a:endParaRPr>
          </a:p>
          <a:p>
            <a:pPr algn="l"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 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여기서 </a:t>
            </a: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(</a:t>
            </a:r>
            <a:r>
              <a:rPr lang="en-US" altLang="ko-KR" sz="2000" b="1" dirty="0" err="1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f</a:t>
            </a:r>
            <a:r>
              <a:rPr lang="en-US" altLang="ko-KR" sz="2000" b="1" baseline="-25000" dirty="0" err="1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x</a:t>
            </a:r>
            <a:r>
              <a:rPr lang="en-US" altLang="ko-KR" sz="2000" b="1" dirty="0" err="1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,f</a:t>
            </a:r>
            <a:r>
              <a:rPr lang="en-US" altLang="ko-KR" sz="2000" b="1" baseline="-25000" dirty="0" err="1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y</a:t>
            </a:r>
            <a:r>
              <a:rPr lang="en-US" altLang="ko-KR" sz="2000" b="1" dirty="0" err="1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,f</a:t>
            </a:r>
            <a:r>
              <a:rPr lang="en-US" altLang="ko-KR" sz="2000" b="1" baseline="-25000" dirty="0" err="1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z</a:t>
            </a: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)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는</a:t>
            </a: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 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단위 질량 당 </a:t>
            </a:r>
            <a:r>
              <a:rPr lang="ko-KR" altLang="en-US" sz="2000" b="1" dirty="0" err="1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체적력을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 의미</a:t>
            </a:r>
            <a:endParaRPr lang="en-US" altLang="ko-KR" sz="2000" b="1" dirty="0">
              <a:solidFill>
                <a:schemeClr val="bg2">
                  <a:lumMod val="50000"/>
                </a:schemeClr>
              </a:solidFill>
              <a:latin typeface="+mn-ea"/>
              <a:cs typeface="Times New Roman" pitchFamily="18" charset="0"/>
            </a:endParaRPr>
          </a:p>
          <a:p>
            <a:pPr algn="l"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 </a:t>
            </a:r>
            <a:r>
              <a:rPr lang="ko-KR" altLang="en-US" sz="2000" b="1" dirty="0" err="1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검사체적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 사이의 </a:t>
            </a:r>
            <a:r>
              <a:rPr lang="ko-KR" altLang="en-US" sz="2000" b="1" dirty="0" err="1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전단력은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 고려되지 않았음</a:t>
            </a:r>
            <a:endParaRPr lang="en-US" altLang="ko-KR" sz="2000" b="1" dirty="0">
              <a:solidFill>
                <a:schemeClr val="bg2">
                  <a:lumMod val="50000"/>
                </a:schemeClr>
              </a:solidFill>
              <a:latin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777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16" y="11663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2">
                    <a:lumMod val="75000"/>
                  </a:schemeClr>
                </a:solidFill>
              </a:rPr>
              <a:t>3</a:t>
            </a:r>
            <a:r>
              <a:rPr lang="ko-KR" altLang="en-US" b="1" dirty="0">
                <a:solidFill>
                  <a:schemeClr val="tx2">
                    <a:lumMod val="75000"/>
                  </a:schemeClr>
                </a:solidFill>
              </a:rPr>
              <a:t>장</a:t>
            </a:r>
            <a:r>
              <a:rPr lang="en-US" altLang="ko-KR" b="1" dirty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ko-KR" altLang="en-US" b="1" dirty="0" err="1">
                <a:solidFill>
                  <a:schemeClr val="tx2">
                    <a:lumMod val="75000"/>
                  </a:schemeClr>
                </a:solidFill>
              </a:rPr>
              <a:t>동수역학</a:t>
            </a:r>
            <a:endParaRPr lang="ko-KR" alt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99792" y="116632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2">
                    <a:lumMod val="75000"/>
                  </a:schemeClr>
                </a:solidFill>
              </a:rPr>
              <a:t>4. </a:t>
            </a:r>
            <a:r>
              <a:rPr lang="ko-KR" altLang="en-US" b="1" dirty="0">
                <a:solidFill>
                  <a:schemeClr val="tx2">
                    <a:lumMod val="75000"/>
                  </a:schemeClr>
                </a:solidFill>
              </a:rPr>
              <a:t>베르누이 방정식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1729" y="21307"/>
            <a:ext cx="1522271" cy="1103437"/>
          </a:xfrm>
          <a:prstGeom prst="rect">
            <a:avLst/>
          </a:prstGeom>
        </p:spPr>
      </p:pic>
      <p:sp>
        <p:nvSpPr>
          <p:cNvPr id="11" name="제목 1"/>
          <p:cNvSpPr txBox="1">
            <a:spLocks/>
          </p:cNvSpPr>
          <p:nvPr/>
        </p:nvSpPr>
        <p:spPr>
          <a:xfrm>
            <a:off x="251520" y="892572"/>
            <a:ext cx="6980312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ko-KR" altLang="en-US" sz="2800" b="1" dirty="0">
                <a:solidFill>
                  <a:schemeClr val="tx2"/>
                </a:solidFill>
                <a:latin typeface="+mj-ea"/>
                <a:cs typeface="Times New Roman" pitchFamily="18" charset="0"/>
              </a:rPr>
              <a:t>유체의 회전과 변형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716" y="657958"/>
            <a:ext cx="3985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2">
                    <a:lumMod val="75000"/>
                  </a:schemeClr>
                </a:solidFill>
              </a:rPr>
              <a:t>4.1 </a:t>
            </a:r>
            <a:r>
              <a:rPr lang="ko-KR" altLang="en-US" b="1" dirty="0">
                <a:solidFill>
                  <a:schemeClr val="tx2">
                    <a:lumMod val="75000"/>
                  </a:schemeClr>
                </a:solidFill>
              </a:rPr>
              <a:t>유체의 회전과 변형</a:t>
            </a: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8FB28-5BEC-4761-96B4-48370549BEAA}" type="slidenum">
              <a:rPr lang="ko-KR" altLang="en-US" smtClean="0"/>
              <a:pPr/>
              <a:t>16</a:t>
            </a:fld>
            <a:endParaRPr lang="ko-KR" altLang="en-US"/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2132856"/>
            <a:ext cx="3204033" cy="3358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3128793"/>
              </p:ext>
            </p:extLst>
          </p:nvPr>
        </p:nvGraphicFramePr>
        <p:xfrm>
          <a:off x="5299795" y="2700758"/>
          <a:ext cx="1924050" cy="2433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7" name="Equation" r:id="rId5" imgW="1143000" imgH="1396800" progId="Equation.DSMT4">
                  <p:embed/>
                </p:oleObj>
              </mc:Choice>
              <mc:Fallback>
                <p:oleObj name="Equation" r:id="rId5" imgW="1143000" imgH="1396800" progId="Equation.DSMT4">
                  <p:embed/>
                  <p:pic>
                    <p:nvPicPr>
                      <p:cNvPr id="30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9795" y="2700758"/>
                        <a:ext cx="1924050" cy="2433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그림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76056" y="2597211"/>
            <a:ext cx="2592288" cy="2789602"/>
          </a:xfrm>
          <a:prstGeom prst="rect">
            <a:avLst/>
          </a:prstGeom>
        </p:spPr>
      </p:pic>
      <p:graphicFrame>
        <p:nvGraphicFramePr>
          <p:cNvPr id="1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1697642"/>
              </p:ext>
            </p:extLst>
          </p:nvPr>
        </p:nvGraphicFramePr>
        <p:xfrm>
          <a:off x="3851920" y="6176232"/>
          <a:ext cx="1047750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8" name="Equation" r:id="rId8" imgW="622080" imgH="241200" progId="Equation.DSMT4">
                  <p:embed/>
                </p:oleObj>
              </mc:Choice>
              <mc:Fallback>
                <p:oleObj name="Equation" r:id="rId8" imgW="622080" imgH="241200" progId="Equation.DSMT4">
                  <p:embed/>
                  <p:pic>
                    <p:nvPicPr>
                      <p:cNvPr id="4915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920" y="6176232"/>
                        <a:ext cx="1047750" cy="420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부제목 2"/>
          <p:cNvSpPr>
            <a:spLocks noGrp="1"/>
          </p:cNvSpPr>
          <p:nvPr>
            <p:ph type="subTitle" idx="1"/>
          </p:nvPr>
        </p:nvSpPr>
        <p:spPr>
          <a:xfrm>
            <a:off x="642910" y="5621427"/>
            <a:ext cx="7929617" cy="1191948"/>
          </a:xfrm>
        </p:spPr>
        <p:txBody>
          <a:bodyPr>
            <a:normAutofit/>
          </a:bodyPr>
          <a:lstStyle/>
          <a:p>
            <a:pPr algn="l"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 </a:t>
            </a:r>
            <a:r>
              <a:rPr lang="ko-KR" altLang="en-US" sz="2000" b="1" dirty="0" err="1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비회전류에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 대해서 다음 식이 성립</a:t>
            </a:r>
            <a:endParaRPr lang="en-US" altLang="ko-KR" sz="2000" b="1" dirty="0">
              <a:solidFill>
                <a:schemeClr val="bg2">
                  <a:lumMod val="50000"/>
                </a:schemeClr>
              </a:solidFill>
              <a:latin typeface="+mn-ea"/>
              <a:cs typeface="Times New Roman" pitchFamily="18" charset="0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3779911" y="6093296"/>
            <a:ext cx="1296145" cy="6281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81721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16" y="11663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2">
                    <a:lumMod val="75000"/>
                  </a:schemeClr>
                </a:solidFill>
              </a:rPr>
              <a:t>3</a:t>
            </a:r>
            <a:r>
              <a:rPr lang="ko-KR" altLang="en-US" b="1" dirty="0">
                <a:solidFill>
                  <a:schemeClr val="tx2">
                    <a:lumMod val="75000"/>
                  </a:schemeClr>
                </a:solidFill>
              </a:rPr>
              <a:t>장</a:t>
            </a:r>
            <a:r>
              <a:rPr lang="en-US" altLang="ko-KR" b="1" dirty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ko-KR" altLang="en-US" b="1" dirty="0" err="1">
                <a:solidFill>
                  <a:schemeClr val="tx2">
                    <a:lumMod val="75000"/>
                  </a:schemeClr>
                </a:solidFill>
              </a:rPr>
              <a:t>동수역학</a:t>
            </a:r>
            <a:endParaRPr lang="ko-KR" alt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99792" y="116632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2">
                    <a:lumMod val="75000"/>
                  </a:schemeClr>
                </a:solidFill>
              </a:rPr>
              <a:t>4. </a:t>
            </a:r>
            <a:r>
              <a:rPr lang="ko-KR" altLang="en-US" b="1" dirty="0">
                <a:solidFill>
                  <a:schemeClr val="tx2">
                    <a:lumMod val="75000"/>
                  </a:schemeClr>
                </a:solidFill>
              </a:rPr>
              <a:t>베르누이 방정식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1729" y="21307"/>
            <a:ext cx="1522271" cy="1103437"/>
          </a:xfrm>
          <a:prstGeom prst="rect">
            <a:avLst/>
          </a:prstGeom>
        </p:spPr>
      </p:pic>
      <p:sp>
        <p:nvSpPr>
          <p:cNvPr id="11" name="제목 1"/>
          <p:cNvSpPr txBox="1">
            <a:spLocks/>
          </p:cNvSpPr>
          <p:nvPr/>
        </p:nvSpPr>
        <p:spPr>
          <a:xfrm>
            <a:off x="251520" y="892572"/>
            <a:ext cx="6980312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ko-KR" altLang="en-US" sz="2800" b="1" dirty="0" err="1">
                <a:solidFill>
                  <a:schemeClr val="tx2"/>
                </a:solidFill>
                <a:latin typeface="+mj-ea"/>
                <a:cs typeface="Times New Roman" pitchFamily="18" charset="0"/>
              </a:rPr>
              <a:t>유함수와</a:t>
            </a:r>
            <a:r>
              <a:rPr lang="ko-KR" altLang="en-US" sz="2800" b="1" dirty="0">
                <a:solidFill>
                  <a:schemeClr val="tx2"/>
                </a:solidFill>
                <a:latin typeface="+mj-ea"/>
                <a:cs typeface="Times New Roman" pitchFamily="18" charset="0"/>
              </a:rPr>
              <a:t> 속도 </a:t>
            </a:r>
            <a:r>
              <a:rPr lang="ko-KR" altLang="en-US" sz="2800" b="1" dirty="0" err="1">
                <a:solidFill>
                  <a:schemeClr val="tx2"/>
                </a:solidFill>
                <a:latin typeface="+mj-ea"/>
                <a:cs typeface="Times New Roman" pitchFamily="18" charset="0"/>
              </a:rPr>
              <a:t>포텐샬함수</a:t>
            </a:r>
            <a:endParaRPr lang="ko-KR" altLang="en-US" sz="2800" b="1" dirty="0">
              <a:solidFill>
                <a:schemeClr val="tx2"/>
              </a:solidFill>
              <a:latin typeface="+mj-ea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16" y="657958"/>
            <a:ext cx="3985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2">
                    <a:lumMod val="75000"/>
                  </a:schemeClr>
                </a:solidFill>
              </a:rPr>
              <a:t>4.2 </a:t>
            </a:r>
            <a:r>
              <a:rPr lang="ko-KR" altLang="en-US" b="1" dirty="0" err="1">
                <a:solidFill>
                  <a:schemeClr val="tx2">
                    <a:lumMod val="75000"/>
                  </a:schemeClr>
                </a:solidFill>
              </a:rPr>
              <a:t>유함수와</a:t>
            </a:r>
            <a:r>
              <a:rPr lang="ko-KR" altLang="en-US" b="1" dirty="0">
                <a:solidFill>
                  <a:schemeClr val="tx2">
                    <a:lumMod val="75000"/>
                  </a:schemeClr>
                </a:solidFill>
              </a:rPr>
              <a:t> 속도 </a:t>
            </a:r>
            <a:r>
              <a:rPr lang="ko-KR" altLang="en-US" b="1" dirty="0" err="1">
                <a:solidFill>
                  <a:schemeClr val="tx2">
                    <a:lumMod val="75000"/>
                  </a:schemeClr>
                </a:solidFill>
              </a:rPr>
              <a:t>포텐샬함수</a:t>
            </a:r>
            <a:endParaRPr lang="ko-KR" alt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8FB28-5BEC-4761-96B4-48370549BEAA}" type="slidenum">
              <a:rPr lang="ko-KR" altLang="en-US" smtClean="0"/>
              <a:pPr/>
              <a:t>17</a:t>
            </a:fld>
            <a:endParaRPr lang="ko-KR" altLang="en-US"/>
          </a:p>
        </p:txBody>
      </p:sp>
      <p:sp>
        <p:nvSpPr>
          <p:cNvPr id="19" name="부제목 2"/>
          <p:cNvSpPr>
            <a:spLocks noGrp="1"/>
          </p:cNvSpPr>
          <p:nvPr>
            <p:ph type="subTitle" idx="1"/>
          </p:nvPr>
        </p:nvSpPr>
        <p:spPr>
          <a:xfrm>
            <a:off x="642910" y="5621427"/>
            <a:ext cx="7929617" cy="1191948"/>
          </a:xfrm>
        </p:spPr>
        <p:txBody>
          <a:bodyPr>
            <a:normAutofit/>
          </a:bodyPr>
          <a:lstStyle/>
          <a:p>
            <a:pPr algn="l"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 </a:t>
            </a:r>
            <a:r>
              <a:rPr lang="ko-KR" altLang="en-US" sz="2000" b="1" dirty="0" err="1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유함수와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 속도 포텐샬함수의 관계</a:t>
            </a:r>
            <a:endParaRPr lang="en-US" altLang="ko-KR" sz="2000" b="1" dirty="0">
              <a:solidFill>
                <a:schemeClr val="bg2">
                  <a:lumMod val="50000"/>
                </a:schemeClr>
              </a:solidFill>
              <a:latin typeface="+mn-ea"/>
              <a:cs typeface="Times New Roman" pitchFamily="18" charset="0"/>
            </a:endParaRPr>
          </a:p>
        </p:txBody>
      </p:sp>
      <p:graphicFrame>
        <p:nvGraphicFramePr>
          <p:cNvPr id="16" name="표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8398072"/>
              </p:ext>
            </p:extLst>
          </p:nvPr>
        </p:nvGraphicFramePr>
        <p:xfrm>
          <a:off x="642910" y="2132856"/>
          <a:ext cx="7858182" cy="23483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93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193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193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7997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err="1"/>
                        <a:t>유함수</a:t>
                      </a:r>
                      <a:r>
                        <a:rPr lang="ko-KR" altLang="en-US" dirty="0"/>
                        <a:t> </a:t>
                      </a:r>
                      <a:r>
                        <a:rPr lang="el-GR" altLang="ko-KR" dirty="0"/>
                        <a:t>ψ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속도 </a:t>
                      </a:r>
                      <a:r>
                        <a:rPr lang="ko-KR" altLang="en-US" dirty="0" err="1"/>
                        <a:t>포텐샬함수</a:t>
                      </a:r>
                      <a:r>
                        <a:rPr lang="ko-KR" altLang="en-US" dirty="0"/>
                        <a:t> </a:t>
                      </a:r>
                      <a:r>
                        <a:rPr lang="el-GR" altLang="ko-KR" dirty="0"/>
                        <a:t>φ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799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정의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u=</a:t>
                      </a:r>
                      <a:r>
                        <a:rPr lang="en-US" altLang="ko-KR" dirty="0">
                          <a:latin typeface="Times New Roman" panose="02020603050405020304" pitchFamily="18" charset="0"/>
                          <a:ea typeface="바탕"/>
                          <a:cs typeface="Times New Roman" panose="02020603050405020304" pitchFamily="18" charset="0"/>
                        </a:rPr>
                        <a:t>∂</a:t>
                      </a:r>
                      <a:r>
                        <a:rPr lang="el-GR" altLang="ko-KR" dirty="0">
                          <a:latin typeface="Times New Roman" panose="02020603050405020304" pitchFamily="18" charset="0"/>
                          <a:ea typeface="바탕"/>
                          <a:cs typeface="Times New Roman" panose="02020603050405020304" pitchFamily="18" charset="0"/>
                        </a:rPr>
                        <a:t>ψ</a:t>
                      </a:r>
                      <a:r>
                        <a:rPr lang="en-US" altLang="ko-KR" dirty="0">
                          <a:latin typeface="Times New Roman" panose="02020603050405020304" pitchFamily="18" charset="0"/>
                          <a:ea typeface="바탕"/>
                          <a:cs typeface="Times New Roman" panose="02020603050405020304" pitchFamily="18" charset="0"/>
                        </a:rPr>
                        <a:t>/∂y; </a:t>
                      </a:r>
                      <a:r>
                        <a:rPr lang="en-US" altLang="ko-KR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en-US" altLang="ko-K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=-</a:t>
                      </a:r>
                      <a:r>
                        <a:rPr lang="en-US" altLang="ko-KR" dirty="0">
                          <a:latin typeface="Times New Roman" panose="02020603050405020304" pitchFamily="18" charset="0"/>
                          <a:ea typeface="바탕"/>
                          <a:cs typeface="Times New Roman" panose="02020603050405020304" pitchFamily="18" charset="0"/>
                        </a:rPr>
                        <a:t>∂</a:t>
                      </a:r>
                      <a:r>
                        <a:rPr lang="el-GR" altLang="ko-KR" dirty="0">
                          <a:latin typeface="Times New Roman" panose="02020603050405020304" pitchFamily="18" charset="0"/>
                          <a:ea typeface="바탕"/>
                          <a:cs typeface="Times New Roman" panose="02020603050405020304" pitchFamily="18" charset="0"/>
                        </a:rPr>
                        <a:t>ψ</a:t>
                      </a:r>
                      <a:r>
                        <a:rPr lang="en-US" altLang="ko-KR" dirty="0">
                          <a:latin typeface="Times New Roman" panose="02020603050405020304" pitchFamily="18" charset="0"/>
                          <a:ea typeface="바탕"/>
                          <a:cs typeface="Times New Roman" panose="02020603050405020304" pitchFamily="18" charset="0"/>
                        </a:rPr>
                        <a:t>/∂x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u=</a:t>
                      </a:r>
                      <a:r>
                        <a:rPr lang="en-US" altLang="ko-KR" dirty="0">
                          <a:latin typeface="Times New Roman" panose="02020603050405020304" pitchFamily="18" charset="0"/>
                          <a:ea typeface="바탕"/>
                          <a:cs typeface="Times New Roman" panose="02020603050405020304" pitchFamily="18" charset="0"/>
                        </a:rPr>
                        <a:t>∂</a:t>
                      </a:r>
                      <a:r>
                        <a:rPr lang="el-GR" altLang="ko-KR" dirty="0">
                          <a:latin typeface="Times New Roman" panose="02020603050405020304" pitchFamily="18" charset="0"/>
                          <a:ea typeface="바탕"/>
                          <a:cs typeface="Times New Roman" panose="02020603050405020304" pitchFamily="18" charset="0"/>
                        </a:rPr>
                        <a:t>φ</a:t>
                      </a:r>
                      <a:r>
                        <a:rPr lang="en-US" altLang="ko-KR" dirty="0">
                          <a:latin typeface="Times New Roman" panose="02020603050405020304" pitchFamily="18" charset="0"/>
                          <a:ea typeface="바탕"/>
                          <a:cs typeface="Times New Roman" panose="02020603050405020304" pitchFamily="18" charset="0"/>
                        </a:rPr>
                        <a:t>/∂x; </a:t>
                      </a:r>
                      <a:r>
                        <a:rPr lang="en-US" altLang="ko-KR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en-US" altLang="ko-K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</a:t>
                      </a:r>
                      <a:r>
                        <a:rPr lang="en-US" altLang="ko-KR" dirty="0">
                          <a:latin typeface="Times New Roman" panose="02020603050405020304" pitchFamily="18" charset="0"/>
                          <a:ea typeface="바탕"/>
                          <a:cs typeface="Times New Roman" panose="02020603050405020304" pitchFamily="18" charset="0"/>
                        </a:rPr>
                        <a:t>∂</a:t>
                      </a:r>
                      <a:r>
                        <a:rPr lang="el-GR" altLang="ko-KR" dirty="0">
                          <a:latin typeface="Times New Roman" panose="02020603050405020304" pitchFamily="18" charset="0"/>
                          <a:ea typeface="바탕"/>
                          <a:cs typeface="Times New Roman" panose="02020603050405020304" pitchFamily="18" charset="0"/>
                        </a:rPr>
                        <a:t>φ</a:t>
                      </a:r>
                      <a:r>
                        <a:rPr lang="en-US" altLang="ko-KR" dirty="0">
                          <a:latin typeface="Times New Roman" panose="02020603050405020304" pitchFamily="18" charset="0"/>
                          <a:ea typeface="바탕"/>
                          <a:cs typeface="Times New Roman" panose="02020603050405020304" pitchFamily="18" charset="0"/>
                        </a:rPr>
                        <a:t>/∂y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799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자동 만족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연속성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비회전성</a:t>
                      </a:r>
                      <a:endParaRPr lang="ko-KR" altLang="en-US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7997">
                <a:tc>
                  <a:txBody>
                    <a:bodyPr/>
                    <a:lstStyle/>
                    <a:p>
                      <a:pPr algn="ctr" latinLnBrk="1"/>
                      <a:endParaRPr lang="en-US" altLang="ko-KR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  <a:p>
                      <a:pPr algn="ctr" latinLnBrk="1"/>
                      <a:r>
                        <a:rPr lang="en-US" altLang="ko-KR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Laplace </a:t>
                      </a:r>
                      <a:r>
                        <a:rPr lang="ko-KR" altLang="en-US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방정식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baseline="0" dirty="0" err="1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비회전성을</a:t>
                      </a:r>
                      <a:r>
                        <a:rPr lang="ko-KR" altLang="en-US" b="1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도입하면</a:t>
                      </a:r>
                      <a:endParaRPr lang="en-US" altLang="ko-KR" b="1" baseline="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  <a:p>
                      <a:pPr algn="ctr" latinLnBrk="1"/>
                      <a:endParaRPr lang="en-US" altLang="ko-KR" baseline="0" dirty="0"/>
                    </a:p>
                    <a:p>
                      <a:pPr algn="ctr" latinLnBrk="1"/>
                      <a:r>
                        <a:rPr lang="ko-KR" altLang="en-US" dirty="0">
                          <a:latin typeface="Times New Roman" panose="02020603050405020304" pitchFamily="18" charset="0"/>
                          <a:ea typeface="바탕"/>
                          <a:cs typeface="Times New Roman" panose="02020603050405020304" pitchFamily="18" charset="0"/>
                        </a:rPr>
                        <a:t>∇</a:t>
                      </a:r>
                      <a:r>
                        <a:rPr lang="en-US" altLang="ko-KR" baseline="30000" dirty="0">
                          <a:latin typeface="Times New Roman" panose="02020603050405020304" pitchFamily="18" charset="0"/>
                          <a:ea typeface="바탕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l-GR" altLang="ko-KR" dirty="0">
                          <a:latin typeface="Times New Roman" panose="02020603050405020304" pitchFamily="18" charset="0"/>
                          <a:ea typeface="바탕"/>
                          <a:cs typeface="Times New Roman" panose="02020603050405020304" pitchFamily="18" charset="0"/>
                        </a:rPr>
                        <a:t>ψ</a:t>
                      </a:r>
                      <a:r>
                        <a:rPr lang="en-US" altLang="ko-KR" dirty="0">
                          <a:latin typeface="Times New Roman" panose="02020603050405020304" pitchFamily="18" charset="0"/>
                          <a:ea typeface="바탕"/>
                          <a:cs typeface="Times New Roman" panose="02020603050405020304" pitchFamily="18" charset="0"/>
                        </a:rPr>
                        <a:t> = 0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연속성을 도입하면</a:t>
                      </a:r>
                      <a:endParaRPr lang="en-US" altLang="ko-KR" b="1" baseline="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  <a:p>
                      <a:pPr algn="ctr" latinLnBrk="1"/>
                      <a:endParaRPr lang="en-US" altLang="ko-KR" dirty="0"/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dirty="0">
                          <a:latin typeface="Times New Roman" panose="02020603050405020304" pitchFamily="18" charset="0"/>
                          <a:ea typeface="바탕"/>
                          <a:cs typeface="Times New Roman" panose="02020603050405020304" pitchFamily="18" charset="0"/>
                        </a:rPr>
                        <a:t>∇</a:t>
                      </a:r>
                      <a:r>
                        <a:rPr lang="en-US" altLang="ko-KR" baseline="30000" dirty="0">
                          <a:latin typeface="Times New Roman" panose="02020603050405020304" pitchFamily="18" charset="0"/>
                          <a:ea typeface="바탕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l-GR" altLang="ko-KR" baseline="0" dirty="0">
                          <a:latin typeface="Times New Roman" panose="02020603050405020304" pitchFamily="18" charset="0"/>
                          <a:ea typeface="바탕"/>
                          <a:cs typeface="Times New Roman" panose="02020603050405020304" pitchFamily="18" charset="0"/>
                        </a:rPr>
                        <a:t>φ</a:t>
                      </a:r>
                      <a:r>
                        <a:rPr lang="en-US" altLang="ko-KR" dirty="0">
                          <a:latin typeface="Times New Roman" panose="02020603050405020304" pitchFamily="18" charset="0"/>
                          <a:ea typeface="바탕"/>
                          <a:cs typeface="Times New Roman" panose="02020603050405020304" pitchFamily="18" charset="0"/>
                        </a:rPr>
                        <a:t> = 0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45573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16" y="11663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2">
                    <a:lumMod val="75000"/>
                  </a:schemeClr>
                </a:solidFill>
              </a:rPr>
              <a:t>3</a:t>
            </a:r>
            <a:r>
              <a:rPr lang="ko-KR" altLang="en-US" b="1" dirty="0">
                <a:solidFill>
                  <a:schemeClr val="tx2">
                    <a:lumMod val="75000"/>
                  </a:schemeClr>
                </a:solidFill>
              </a:rPr>
              <a:t>장</a:t>
            </a:r>
            <a:r>
              <a:rPr lang="en-US" altLang="ko-KR" b="1" dirty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ko-KR" altLang="en-US" b="1" dirty="0" err="1">
                <a:solidFill>
                  <a:schemeClr val="tx2">
                    <a:lumMod val="75000"/>
                  </a:schemeClr>
                </a:solidFill>
              </a:rPr>
              <a:t>동수역학</a:t>
            </a:r>
            <a:endParaRPr lang="ko-KR" alt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99792" y="116632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2">
                    <a:lumMod val="75000"/>
                  </a:schemeClr>
                </a:solidFill>
              </a:rPr>
              <a:t>4. </a:t>
            </a:r>
            <a:r>
              <a:rPr lang="ko-KR" altLang="en-US" b="1" dirty="0">
                <a:solidFill>
                  <a:schemeClr val="tx2">
                    <a:lumMod val="75000"/>
                  </a:schemeClr>
                </a:solidFill>
              </a:rPr>
              <a:t>베르누이 방정식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1729" y="21307"/>
            <a:ext cx="1522271" cy="1103437"/>
          </a:xfrm>
          <a:prstGeom prst="rect">
            <a:avLst/>
          </a:prstGeom>
        </p:spPr>
      </p:pic>
      <p:sp>
        <p:nvSpPr>
          <p:cNvPr id="11" name="제목 1"/>
          <p:cNvSpPr txBox="1">
            <a:spLocks/>
          </p:cNvSpPr>
          <p:nvPr/>
        </p:nvSpPr>
        <p:spPr>
          <a:xfrm>
            <a:off x="251520" y="892572"/>
            <a:ext cx="6980312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ko-KR" altLang="en-US" sz="2800" b="1" dirty="0">
                <a:solidFill>
                  <a:schemeClr val="tx2"/>
                </a:solidFill>
                <a:latin typeface="+mj-ea"/>
                <a:cs typeface="Times New Roman" pitchFamily="18" charset="0"/>
              </a:rPr>
              <a:t>유선을 따른 </a:t>
            </a:r>
            <a:r>
              <a:rPr lang="en-US" altLang="ko-KR" sz="2800" b="1" dirty="0">
                <a:solidFill>
                  <a:schemeClr val="tx2"/>
                </a:solidFill>
                <a:latin typeface="+mj-ea"/>
                <a:cs typeface="Times New Roman" pitchFamily="18" charset="0"/>
              </a:rPr>
              <a:t>1</a:t>
            </a:r>
            <a:r>
              <a:rPr lang="ko-KR" altLang="en-US" sz="2800" b="1" dirty="0">
                <a:solidFill>
                  <a:schemeClr val="tx2"/>
                </a:solidFill>
                <a:latin typeface="+mj-ea"/>
                <a:cs typeface="Times New Roman" pitchFamily="18" charset="0"/>
              </a:rPr>
              <a:t>차원 </a:t>
            </a:r>
            <a:r>
              <a:rPr lang="en-US" altLang="ko-KR" sz="2800" b="1" dirty="0">
                <a:solidFill>
                  <a:schemeClr val="tx2"/>
                </a:solidFill>
                <a:latin typeface="+mj-ea"/>
                <a:cs typeface="Times New Roman" pitchFamily="18" charset="0"/>
              </a:rPr>
              <a:t>Euler </a:t>
            </a:r>
            <a:r>
              <a:rPr lang="ko-KR" altLang="en-US" sz="2800" b="1" dirty="0">
                <a:solidFill>
                  <a:schemeClr val="tx2"/>
                </a:solidFill>
                <a:latin typeface="+mj-ea"/>
                <a:cs typeface="Times New Roman" pitchFamily="18" charset="0"/>
              </a:rPr>
              <a:t>방정식의 유도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716" y="657958"/>
            <a:ext cx="3985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2">
                    <a:lumMod val="75000"/>
                  </a:schemeClr>
                </a:solidFill>
              </a:rPr>
              <a:t>4.3 </a:t>
            </a:r>
            <a:r>
              <a:rPr lang="ko-KR" altLang="en-US" b="1" dirty="0">
                <a:solidFill>
                  <a:schemeClr val="tx2">
                    <a:lumMod val="75000"/>
                  </a:schemeClr>
                </a:solidFill>
              </a:rPr>
              <a:t>베르누이 방정식</a:t>
            </a: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8FB28-5BEC-4761-96B4-48370549BEAA}" type="slidenum">
              <a:rPr lang="ko-KR" altLang="en-US" smtClean="0"/>
              <a:pPr/>
              <a:t>18</a:t>
            </a:fld>
            <a:endParaRPr lang="ko-KR" altLang="en-US"/>
          </a:p>
        </p:txBody>
      </p:sp>
      <p:sp>
        <p:nvSpPr>
          <p:cNvPr id="19" name="부제목 2"/>
          <p:cNvSpPr>
            <a:spLocks noGrp="1"/>
          </p:cNvSpPr>
          <p:nvPr>
            <p:ph type="subTitle" idx="1"/>
          </p:nvPr>
        </p:nvSpPr>
        <p:spPr>
          <a:xfrm>
            <a:off x="642910" y="3284984"/>
            <a:ext cx="7929617" cy="3528391"/>
          </a:xfrm>
        </p:spPr>
        <p:txBody>
          <a:bodyPr>
            <a:normAutofit/>
          </a:bodyPr>
          <a:lstStyle/>
          <a:p>
            <a:pPr algn="l"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 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유선을 따른 </a:t>
            </a: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1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차원 </a:t>
            </a: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Euler 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방정식을 적분하여 베르누이 방정식 </a:t>
            </a: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(1)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을 유도할 수 있음</a:t>
            </a:r>
            <a:endParaRPr lang="en-US" altLang="ko-KR" sz="2000" b="1" dirty="0">
              <a:solidFill>
                <a:schemeClr val="bg2">
                  <a:lumMod val="50000"/>
                </a:schemeClr>
              </a:solidFill>
              <a:latin typeface="+mn-ea"/>
              <a:cs typeface="Times New Roman" pitchFamily="18" charset="0"/>
            </a:endParaRPr>
          </a:p>
          <a:p>
            <a:pPr algn="l"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 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이 경우 흐름에 대한 어떤 가정도 불필요함</a:t>
            </a:r>
            <a:endParaRPr lang="en-US" altLang="ko-KR" sz="2000" b="1" dirty="0">
              <a:solidFill>
                <a:schemeClr val="bg2">
                  <a:lumMod val="50000"/>
                </a:schemeClr>
              </a:solidFill>
              <a:latin typeface="+mn-ea"/>
              <a:cs typeface="Times New Roman" pitchFamily="18" charset="0"/>
            </a:endParaRPr>
          </a:p>
          <a:p>
            <a:pPr algn="l"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 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즉</a:t>
            </a: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, 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베르누이 방정식 </a:t>
            </a: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(1)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은 흐름의 </a:t>
            </a:r>
            <a:r>
              <a:rPr lang="ko-KR" altLang="en-US" sz="2000" b="1" dirty="0" err="1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비회전성에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 관계없이 유선을 따라 성립함</a:t>
            </a:r>
            <a:endParaRPr lang="en-US" altLang="ko-KR" sz="2000" b="1" dirty="0">
              <a:solidFill>
                <a:schemeClr val="bg2">
                  <a:lumMod val="50000"/>
                </a:schemeClr>
              </a:solidFill>
              <a:latin typeface="+mn-ea"/>
              <a:cs typeface="Times New Roman" pitchFamily="18" charset="0"/>
            </a:endParaRPr>
          </a:p>
        </p:txBody>
      </p:sp>
      <p:graphicFrame>
        <p:nvGraphicFramePr>
          <p:cNvPr id="1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0665127"/>
              </p:ext>
            </p:extLst>
          </p:nvPr>
        </p:nvGraphicFramePr>
        <p:xfrm>
          <a:off x="3491880" y="2132856"/>
          <a:ext cx="2181225" cy="776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6" name="Equation" r:id="rId4" imgW="1295280" imgH="444240" progId="Equation.DSMT4">
                  <p:embed/>
                </p:oleObj>
              </mc:Choice>
              <mc:Fallback>
                <p:oleObj name="Equation" r:id="rId4" imgW="1295280" imgH="444240" progId="Equation.DSMT4">
                  <p:embed/>
                  <p:pic>
                    <p:nvPicPr>
                      <p:cNvPr id="2048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1880" y="2132856"/>
                        <a:ext cx="2181225" cy="776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직사각형 11"/>
          <p:cNvSpPr/>
          <p:nvPr/>
        </p:nvSpPr>
        <p:spPr>
          <a:xfrm>
            <a:off x="2915816" y="2060848"/>
            <a:ext cx="3168352" cy="9361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6999685" y="2315213"/>
            <a:ext cx="665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(1)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90345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16" y="11663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2">
                    <a:lumMod val="75000"/>
                  </a:schemeClr>
                </a:solidFill>
              </a:rPr>
              <a:t>3</a:t>
            </a:r>
            <a:r>
              <a:rPr lang="ko-KR" altLang="en-US" b="1" dirty="0">
                <a:solidFill>
                  <a:schemeClr val="tx2">
                    <a:lumMod val="75000"/>
                  </a:schemeClr>
                </a:solidFill>
              </a:rPr>
              <a:t>장</a:t>
            </a:r>
            <a:r>
              <a:rPr lang="en-US" altLang="ko-KR" b="1" dirty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ko-KR" altLang="en-US" b="1" dirty="0" err="1">
                <a:solidFill>
                  <a:schemeClr val="tx2">
                    <a:lumMod val="75000"/>
                  </a:schemeClr>
                </a:solidFill>
              </a:rPr>
              <a:t>동수역학</a:t>
            </a:r>
            <a:endParaRPr lang="ko-KR" alt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99792" y="116632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2">
                    <a:lumMod val="75000"/>
                  </a:schemeClr>
                </a:solidFill>
              </a:rPr>
              <a:t>1. </a:t>
            </a:r>
            <a:r>
              <a:rPr lang="ko-KR" altLang="en-US" b="1" dirty="0">
                <a:solidFill>
                  <a:schemeClr val="tx2">
                    <a:lumMod val="75000"/>
                  </a:schemeClr>
                </a:solidFill>
              </a:rPr>
              <a:t>유체와 흐름의 분류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1729" y="21307"/>
            <a:ext cx="1522271" cy="1103437"/>
          </a:xfrm>
          <a:prstGeom prst="rect">
            <a:avLst/>
          </a:prstGeom>
        </p:spPr>
      </p:pic>
      <p:sp>
        <p:nvSpPr>
          <p:cNvPr id="11" name="제목 1"/>
          <p:cNvSpPr txBox="1">
            <a:spLocks/>
          </p:cNvSpPr>
          <p:nvPr/>
        </p:nvSpPr>
        <p:spPr>
          <a:xfrm>
            <a:off x="251520" y="892572"/>
            <a:ext cx="6980312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ko-KR" altLang="en-US" sz="2800" b="1" dirty="0">
                <a:solidFill>
                  <a:schemeClr val="tx2"/>
                </a:solidFill>
                <a:latin typeface="+mj-ea"/>
                <a:cs typeface="Times New Roman" pitchFamily="18" charset="0"/>
              </a:rPr>
              <a:t> 보존법칙</a:t>
            </a:r>
          </a:p>
        </p:txBody>
      </p:sp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3332547"/>
              </p:ext>
            </p:extLst>
          </p:nvPr>
        </p:nvGraphicFramePr>
        <p:xfrm>
          <a:off x="571473" y="2055232"/>
          <a:ext cx="7858179" cy="202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74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46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860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err="1"/>
                        <a:t>물리량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방정식</a:t>
                      </a:r>
                      <a:endParaRPr lang="en-US" altLang="ko-KR" dirty="0"/>
                    </a:p>
                    <a:p>
                      <a:pPr algn="ctr" latinLnBrk="1"/>
                      <a:r>
                        <a:rPr lang="ko-KR" altLang="en-US" dirty="0" err="1"/>
                        <a:t>미분형태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방정식</a:t>
                      </a:r>
                      <a:endParaRPr lang="en-US" altLang="ko-KR" dirty="0"/>
                    </a:p>
                    <a:p>
                      <a:pPr algn="ctr" latinLnBrk="1"/>
                      <a:r>
                        <a:rPr lang="ko-KR" altLang="en-US" dirty="0" err="1"/>
                        <a:t>적분형태</a:t>
                      </a:r>
                      <a:endParaRPr lang="en-US" altLang="ko-K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mass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continuity equation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continuity equation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momentum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Euler equations</a:t>
                      </a:r>
                    </a:p>
                    <a:p>
                      <a:pPr latinLnBrk="1"/>
                      <a:r>
                        <a:rPr lang="en-US" altLang="ko-KR" dirty="0" err="1"/>
                        <a:t>Navier</a:t>
                      </a:r>
                      <a:r>
                        <a:rPr lang="en-US" altLang="ko-KR" dirty="0"/>
                        <a:t>-Stokes equations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momentum equations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energy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Bernoulli equation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energy equation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직사각형 11"/>
          <p:cNvSpPr/>
          <p:nvPr/>
        </p:nvSpPr>
        <p:spPr>
          <a:xfrm>
            <a:off x="500034" y="4653136"/>
            <a:ext cx="807249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ko-KR" altLang="en-US" sz="2000" b="1" dirty="0" err="1">
                <a:solidFill>
                  <a:schemeClr val="bg2">
                    <a:lumMod val="50000"/>
                  </a:schemeClr>
                </a:solidFill>
              </a:rPr>
              <a:t>미분형태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</a:rPr>
              <a:t> 방정식과 </a:t>
            </a:r>
            <a:r>
              <a:rPr lang="ko-KR" altLang="en-US" sz="2000" b="1" dirty="0" err="1">
                <a:solidFill>
                  <a:schemeClr val="bg2">
                    <a:lumMod val="50000"/>
                  </a:schemeClr>
                </a:solidFill>
              </a:rPr>
              <a:t>적분형태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</a:rPr>
              <a:t> 방정식의 </a:t>
            </a:r>
            <a:r>
              <a:rPr lang="ko-KR" altLang="en-US" sz="2000" b="1" dirty="0" err="1">
                <a:solidFill>
                  <a:schemeClr val="bg2">
                    <a:lumMod val="50000"/>
                  </a:schemeClr>
                </a:solidFill>
              </a:rPr>
              <a:t>적용방식</a:t>
            </a:r>
            <a:endParaRPr lang="en-US" altLang="ko-KR" sz="2000" b="1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</a:rPr>
              <a:t> Euler 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</a:rPr>
              <a:t>방정식과 </a:t>
            </a:r>
            <a:r>
              <a:rPr lang="en-US" altLang="ko-KR" sz="2000" b="1" dirty="0" err="1">
                <a:solidFill>
                  <a:schemeClr val="bg2">
                    <a:lumMod val="50000"/>
                  </a:schemeClr>
                </a:solidFill>
              </a:rPr>
              <a:t>Navier</a:t>
            </a: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</a:rPr>
              <a:t>-Stokes 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</a:rPr>
              <a:t>방정식의 차이</a:t>
            </a:r>
            <a:endParaRPr lang="en-US" altLang="ko-KR" sz="2000" b="1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</a:rPr>
              <a:t> Bernoulli 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</a:rPr>
              <a:t>방정식과 에너지방정식의 차이</a:t>
            </a:r>
            <a:endParaRPr lang="en-US" altLang="ko-KR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8FB28-5BEC-4761-96B4-48370549BEAA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16" y="11663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2">
                    <a:lumMod val="75000"/>
                  </a:schemeClr>
                </a:solidFill>
              </a:rPr>
              <a:t>3</a:t>
            </a:r>
            <a:r>
              <a:rPr lang="ko-KR" altLang="en-US" b="1" dirty="0">
                <a:solidFill>
                  <a:schemeClr val="tx2">
                    <a:lumMod val="75000"/>
                  </a:schemeClr>
                </a:solidFill>
              </a:rPr>
              <a:t>장</a:t>
            </a:r>
            <a:r>
              <a:rPr lang="en-US" altLang="ko-KR" b="1" dirty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ko-KR" altLang="en-US" b="1" dirty="0" err="1">
                <a:solidFill>
                  <a:schemeClr val="tx2">
                    <a:lumMod val="75000"/>
                  </a:schemeClr>
                </a:solidFill>
              </a:rPr>
              <a:t>동수역학</a:t>
            </a:r>
            <a:endParaRPr lang="ko-KR" alt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99792" y="116632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2">
                    <a:lumMod val="75000"/>
                  </a:schemeClr>
                </a:solidFill>
              </a:rPr>
              <a:t>4. </a:t>
            </a:r>
            <a:r>
              <a:rPr lang="ko-KR" altLang="en-US" b="1" dirty="0">
                <a:solidFill>
                  <a:schemeClr val="tx2">
                    <a:lumMod val="75000"/>
                  </a:schemeClr>
                </a:solidFill>
              </a:rPr>
              <a:t>베르누이 방정식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1729" y="21307"/>
            <a:ext cx="1522271" cy="1103437"/>
          </a:xfrm>
          <a:prstGeom prst="rect">
            <a:avLst/>
          </a:prstGeom>
        </p:spPr>
      </p:pic>
      <p:sp>
        <p:nvSpPr>
          <p:cNvPr id="11" name="제목 1"/>
          <p:cNvSpPr txBox="1">
            <a:spLocks/>
          </p:cNvSpPr>
          <p:nvPr/>
        </p:nvSpPr>
        <p:spPr>
          <a:xfrm>
            <a:off x="251520" y="892572"/>
            <a:ext cx="871296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ko-KR" altLang="en-US" sz="2800" b="1" dirty="0" err="1">
                <a:solidFill>
                  <a:schemeClr val="tx2"/>
                </a:solidFill>
                <a:latin typeface="+mj-ea"/>
                <a:cs typeface="Times New Roman" pitchFamily="18" charset="0"/>
              </a:rPr>
              <a:t>정규직교</a:t>
            </a:r>
            <a:r>
              <a:rPr lang="ko-KR" altLang="en-US" sz="2800" b="1" dirty="0">
                <a:solidFill>
                  <a:schemeClr val="tx2"/>
                </a:solidFill>
                <a:latin typeface="+mj-ea"/>
                <a:cs typeface="Times New Roman" pitchFamily="18" charset="0"/>
              </a:rPr>
              <a:t> </a:t>
            </a:r>
            <a:r>
              <a:rPr lang="ko-KR" altLang="en-US" sz="2800" b="1" dirty="0" err="1">
                <a:solidFill>
                  <a:schemeClr val="tx2"/>
                </a:solidFill>
                <a:latin typeface="+mj-ea"/>
                <a:cs typeface="Times New Roman" pitchFamily="18" charset="0"/>
              </a:rPr>
              <a:t>좌표계의</a:t>
            </a:r>
            <a:r>
              <a:rPr lang="ko-KR" altLang="en-US" sz="2800" b="1" dirty="0">
                <a:solidFill>
                  <a:schemeClr val="tx2"/>
                </a:solidFill>
                <a:latin typeface="+mj-ea"/>
                <a:cs typeface="Times New Roman" pitchFamily="18" charset="0"/>
              </a:rPr>
              <a:t> </a:t>
            </a:r>
            <a:r>
              <a:rPr lang="en-US" altLang="ko-KR" sz="2800" b="1" dirty="0">
                <a:solidFill>
                  <a:schemeClr val="tx2"/>
                </a:solidFill>
                <a:latin typeface="+mj-ea"/>
                <a:cs typeface="Times New Roman" pitchFamily="18" charset="0"/>
              </a:rPr>
              <a:t>Euler </a:t>
            </a:r>
            <a:r>
              <a:rPr lang="ko-KR" altLang="en-US" sz="2800" b="1" dirty="0">
                <a:solidFill>
                  <a:schemeClr val="tx2"/>
                </a:solidFill>
                <a:latin typeface="+mj-ea"/>
                <a:cs typeface="Times New Roman" pitchFamily="18" charset="0"/>
              </a:rPr>
              <a:t>방정식으로부터 유도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716" y="657958"/>
            <a:ext cx="3985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2">
                    <a:lumMod val="75000"/>
                  </a:schemeClr>
                </a:solidFill>
              </a:rPr>
              <a:t>4.3 </a:t>
            </a:r>
            <a:r>
              <a:rPr lang="ko-KR" altLang="en-US" b="1" dirty="0">
                <a:solidFill>
                  <a:schemeClr val="tx2">
                    <a:lumMod val="75000"/>
                  </a:schemeClr>
                </a:solidFill>
              </a:rPr>
              <a:t>베르누이 방정식</a:t>
            </a: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8FB28-5BEC-4761-96B4-48370549BEAA}" type="slidenum">
              <a:rPr lang="ko-KR" altLang="en-US" smtClean="0"/>
              <a:pPr/>
              <a:t>19</a:t>
            </a:fld>
            <a:endParaRPr lang="ko-KR" altLang="en-US" dirty="0"/>
          </a:p>
        </p:txBody>
      </p:sp>
      <p:sp>
        <p:nvSpPr>
          <p:cNvPr id="19" name="부제목 2"/>
          <p:cNvSpPr>
            <a:spLocks noGrp="1"/>
          </p:cNvSpPr>
          <p:nvPr>
            <p:ph type="subTitle" idx="1"/>
          </p:nvPr>
        </p:nvSpPr>
        <p:spPr>
          <a:xfrm>
            <a:off x="642910" y="3284984"/>
            <a:ext cx="7929617" cy="3528391"/>
          </a:xfrm>
        </p:spPr>
        <p:txBody>
          <a:bodyPr>
            <a:normAutofit/>
          </a:bodyPr>
          <a:lstStyle/>
          <a:p>
            <a:pPr algn="l"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 </a:t>
            </a:r>
            <a:r>
              <a:rPr lang="ko-KR" altLang="en-US" sz="2000" b="1" dirty="0" err="1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비회전류라고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 가정하고 속도 포텐샬함수를 이용하여 </a:t>
            </a: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2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차원 </a:t>
            </a: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Euler 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방정식을 적분하여 베르누이 방정식 </a:t>
            </a: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(2)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를 유도할 수 있음</a:t>
            </a:r>
            <a:endParaRPr lang="en-US" altLang="ko-KR" sz="2000" b="1" dirty="0">
              <a:solidFill>
                <a:schemeClr val="bg2">
                  <a:lumMod val="50000"/>
                </a:schemeClr>
              </a:solidFill>
              <a:latin typeface="+mn-ea"/>
              <a:cs typeface="Times New Roman" pitchFamily="18" charset="0"/>
            </a:endParaRPr>
          </a:p>
          <a:p>
            <a:pPr algn="l"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 </a:t>
            </a:r>
            <a:r>
              <a:rPr lang="ko-KR" altLang="en-US" sz="2000" b="1" dirty="0" err="1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비회전류의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 경우 베르누이 방정식 </a:t>
            </a: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(2)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를 </a:t>
            </a: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2 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점에 적용</a:t>
            </a:r>
            <a:endParaRPr lang="en-US" altLang="ko-KR" sz="2000" b="1" dirty="0">
              <a:solidFill>
                <a:schemeClr val="bg2">
                  <a:lumMod val="50000"/>
                </a:schemeClr>
              </a:solidFill>
              <a:latin typeface="+mn-ea"/>
              <a:cs typeface="Times New Roman" pitchFamily="18" charset="0"/>
            </a:endParaRPr>
          </a:p>
          <a:p>
            <a:pPr algn="l" eaLnBrk="1" hangingPunct="1">
              <a:lnSpc>
                <a:spcPct val="150000"/>
              </a:lnSpc>
              <a:buFont typeface="Arial" pitchFamily="34" charset="0"/>
              <a:buChar char="•"/>
            </a:pPr>
            <a:endParaRPr lang="en-US" altLang="ko-KR" sz="2000" b="1" dirty="0">
              <a:solidFill>
                <a:schemeClr val="bg2">
                  <a:lumMod val="50000"/>
                </a:schemeClr>
              </a:solidFill>
              <a:latin typeface="+mn-ea"/>
              <a:cs typeface="Times New Roman" pitchFamily="18" charset="0"/>
            </a:endParaRPr>
          </a:p>
          <a:p>
            <a:pPr algn="l"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 </a:t>
            </a:r>
            <a:r>
              <a:rPr lang="ko-KR" altLang="en-US" sz="2000" b="1" dirty="0" err="1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비회전류의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 경우 흐름 영역 임의의 </a:t>
            </a: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2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점에 적용</a:t>
            </a:r>
            <a:endParaRPr lang="en-US" altLang="ko-KR" sz="2000" b="1" dirty="0">
              <a:solidFill>
                <a:schemeClr val="bg2">
                  <a:lumMod val="50000"/>
                </a:schemeClr>
              </a:solidFill>
              <a:latin typeface="+mn-ea"/>
              <a:cs typeface="Times New Roman" pitchFamily="18" charset="0"/>
            </a:endParaRPr>
          </a:p>
          <a:p>
            <a:pPr algn="l"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 </a:t>
            </a:r>
            <a:r>
              <a:rPr lang="ko-KR" altLang="en-US" sz="2000" b="1" dirty="0" err="1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회전류의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 경우 유선을 따라 적용</a:t>
            </a:r>
            <a:endParaRPr lang="en-US" altLang="ko-KR" sz="2000" b="1" dirty="0">
              <a:solidFill>
                <a:schemeClr val="bg2">
                  <a:lumMod val="50000"/>
                </a:schemeClr>
              </a:solidFill>
              <a:latin typeface="+mn-ea"/>
              <a:cs typeface="Times New Roman" pitchFamily="18" charset="0"/>
            </a:endParaRPr>
          </a:p>
        </p:txBody>
      </p:sp>
      <p:graphicFrame>
        <p:nvGraphicFramePr>
          <p:cNvPr id="10" name="Object 5"/>
          <p:cNvGraphicFramePr>
            <a:graphicFrameLocks noChangeAspect="1"/>
          </p:cNvGraphicFramePr>
          <p:nvPr/>
        </p:nvGraphicFramePr>
        <p:xfrm>
          <a:off x="3491880" y="2132856"/>
          <a:ext cx="2181225" cy="776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0" name="Equation" r:id="rId4" imgW="1295280" imgH="444240" progId="Equation.DSMT4">
                  <p:embed/>
                </p:oleObj>
              </mc:Choice>
              <mc:Fallback>
                <p:oleObj name="Equation" r:id="rId4" imgW="1295280" imgH="444240" progId="Equation.DSMT4">
                  <p:embed/>
                  <p:pic>
                    <p:nvPicPr>
                      <p:cNvPr id="1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1880" y="2132856"/>
                        <a:ext cx="2181225" cy="776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직사각형 11"/>
          <p:cNvSpPr/>
          <p:nvPr/>
        </p:nvSpPr>
        <p:spPr>
          <a:xfrm>
            <a:off x="2915816" y="2060848"/>
            <a:ext cx="3168352" cy="9361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6999685" y="2315213"/>
            <a:ext cx="665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(2)</a:t>
            </a:r>
            <a:endParaRPr lang="ko-KR" altLang="en-US" dirty="0"/>
          </a:p>
        </p:txBody>
      </p:sp>
      <p:sp>
        <p:nvSpPr>
          <p:cNvPr id="14" name="직사각형 13"/>
          <p:cNvSpPr/>
          <p:nvPr/>
        </p:nvSpPr>
        <p:spPr>
          <a:xfrm>
            <a:off x="533902" y="5229200"/>
            <a:ext cx="5982313" cy="12961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174779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16" y="11663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2">
                    <a:lumMod val="75000"/>
                  </a:schemeClr>
                </a:solidFill>
              </a:rPr>
              <a:t>3</a:t>
            </a:r>
            <a:r>
              <a:rPr lang="ko-KR" altLang="en-US" b="1" dirty="0">
                <a:solidFill>
                  <a:schemeClr val="tx2">
                    <a:lumMod val="75000"/>
                  </a:schemeClr>
                </a:solidFill>
              </a:rPr>
              <a:t>장</a:t>
            </a:r>
            <a:r>
              <a:rPr lang="en-US" altLang="ko-KR" b="1" dirty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ko-KR" altLang="en-US" b="1" dirty="0" err="1">
                <a:solidFill>
                  <a:schemeClr val="tx2">
                    <a:lumMod val="75000"/>
                  </a:schemeClr>
                </a:solidFill>
              </a:rPr>
              <a:t>동수역학</a:t>
            </a:r>
            <a:endParaRPr lang="ko-KR" alt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99792" y="116632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2">
                    <a:lumMod val="75000"/>
                  </a:schemeClr>
                </a:solidFill>
              </a:rPr>
              <a:t>5. </a:t>
            </a:r>
            <a:r>
              <a:rPr lang="ko-KR" altLang="en-US" b="1" dirty="0" err="1">
                <a:solidFill>
                  <a:schemeClr val="tx2">
                    <a:lumMod val="75000"/>
                  </a:schemeClr>
                </a:solidFill>
              </a:rPr>
              <a:t>적분형태의</a:t>
            </a:r>
            <a:r>
              <a:rPr lang="ko-KR" altLang="en-US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ko-KR" altLang="en-US" b="1" dirty="0" err="1">
                <a:solidFill>
                  <a:schemeClr val="tx2">
                    <a:lumMod val="75000"/>
                  </a:schemeClr>
                </a:solidFill>
              </a:rPr>
              <a:t>지배방정식</a:t>
            </a:r>
            <a:endParaRPr lang="ko-KR" alt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1729" y="21307"/>
            <a:ext cx="1522271" cy="1103437"/>
          </a:xfrm>
          <a:prstGeom prst="rect">
            <a:avLst/>
          </a:prstGeom>
        </p:spPr>
      </p:pic>
      <p:sp>
        <p:nvSpPr>
          <p:cNvPr id="11" name="제목 1"/>
          <p:cNvSpPr txBox="1">
            <a:spLocks/>
          </p:cNvSpPr>
          <p:nvPr/>
        </p:nvSpPr>
        <p:spPr>
          <a:xfrm>
            <a:off x="251520" y="892572"/>
            <a:ext cx="871296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ko-KR" altLang="en-US" sz="2800" b="1" dirty="0" err="1">
                <a:solidFill>
                  <a:schemeClr val="tx2"/>
                </a:solidFill>
                <a:latin typeface="+mj-ea"/>
                <a:cs typeface="Times New Roman" pitchFamily="18" charset="0"/>
              </a:rPr>
              <a:t>적분형태의</a:t>
            </a:r>
            <a:r>
              <a:rPr lang="ko-KR" altLang="en-US" sz="2800" b="1" dirty="0">
                <a:solidFill>
                  <a:schemeClr val="tx2"/>
                </a:solidFill>
                <a:latin typeface="+mj-ea"/>
                <a:cs typeface="Times New Roman" pitchFamily="18" charset="0"/>
              </a:rPr>
              <a:t> </a:t>
            </a:r>
            <a:r>
              <a:rPr lang="ko-KR" altLang="en-US" sz="2800" b="1" dirty="0" err="1">
                <a:solidFill>
                  <a:schemeClr val="tx2"/>
                </a:solidFill>
                <a:latin typeface="+mj-ea"/>
                <a:cs typeface="Times New Roman" pitchFamily="18" charset="0"/>
              </a:rPr>
              <a:t>지배방정식</a:t>
            </a:r>
            <a:endParaRPr lang="ko-KR" altLang="en-US" sz="2800" b="1" dirty="0">
              <a:solidFill>
                <a:schemeClr val="tx2"/>
              </a:solidFill>
              <a:latin typeface="+mj-ea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91228" y="1396751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 err="1">
                <a:solidFill>
                  <a:schemeClr val="bg2">
                    <a:lumMod val="50000"/>
                  </a:schemeClr>
                </a:solidFill>
              </a:rPr>
              <a:t>적분형태의</a:t>
            </a:r>
            <a:r>
              <a:rPr lang="ko-KR" altLang="en-US" sz="1200" b="1" dirty="0">
                <a:solidFill>
                  <a:schemeClr val="bg2">
                    <a:lumMod val="50000"/>
                  </a:schemeClr>
                </a:solidFill>
              </a:rPr>
              <a:t> 지배방정식의 유도는 학부과정에서 생략하고 대학원 교육과정에 포함시키실 것을 권해 드립니다</a:t>
            </a:r>
            <a:r>
              <a:rPr lang="en-US" altLang="ko-KR" sz="1200" dirty="0">
                <a:solidFill>
                  <a:schemeClr val="bg2">
                    <a:lumMod val="50000"/>
                  </a:schemeClr>
                </a:solidFill>
              </a:rPr>
              <a:t>.</a:t>
            </a:r>
            <a:endParaRPr lang="ko-KR" altLang="en-US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5" name="부제목 2"/>
          <p:cNvSpPr>
            <a:spLocks noGrp="1"/>
          </p:cNvSpPr>
          <p:nvPr>
            <p:ph type="subTitle" idx="1"/>
          </p:nvPr>
        </p:nvSpPr>
        <p:spPr>
          <a:xfrm>
            <a:off x="642910" y="2060848"/>
            <a:ext cx="7929617" cy="4143404"/>
          </a:xfrm>
        </p:spPr>
        <p:txBody>
          <a:bodyPr>
            <a:normAutofit lnSpcReduction="10000"/>
          </a:bodyPr>
          <a:lstStyle/>
          <a:p>
            <a:pPr algn="l"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 </a:t>
            </a:r>
            <a:r>
              <a:rPr lang="ko-KR" altLang="en-US" sz="2000" b="1" dirty="0" err="1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연속방정식</a:t>
            </a:r>
            <a:endParaRPr lang="en-US" altLang="ko-KR" sz="2000" b="1" dirty="0">
              <a:solidFill>
                <a:schemeClr val="bg2">
                  <a:lumMod val="50000"/>
                </a:schemeClr>
              </a:solidFill>
              <a:latin typeface="+mn-ea"/>
              <a:cs typeface="Times New Roman" pitchFamily="18" charset="0"/>
            </a:endParaRPr>
          </a:p>
          <a:p>
            <a:pPr algn="l" eaLnBrk="1" hangingPunct="1">
              <a:lnSpc>
                <a:spcPct val="150000"/>
              </a:lnSpc>
              <a:buFont typeface="Arial" pitchFamily="34" charset="0"/>
              <a:buChar char="•"/>
            </a:pPr>
            <a:endParaRPr lang="en-US" altLang="ko-KR" sz="2000" b="1" dirty="0">
              <a:solidFill>
                <a:schemeClr val="bg2">
                  <a:lumMod val="50000"/>
                </a:schemeClr>
              </a:solidFill>
              <a:latin typeface="+mn-ea"/>
              <a:cs typeface="Times New Roman" pitchFamily="18" charset="0"/>
            </a:endParaRPr>
          </a:p>
          <a:p>
            <a:pPr algn="l"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 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운동량방정식</a:t>
            </a:r>
            <a:endParaRPr lang="en-US" altLang="ko-KR" sz="2000" b="1" dirty="0">
              <a:solidFill>
                <a:schemeClr val="bg2">
                  <a:lumMod val="50000"/>
                </a:schemeClr>
              </a:solidFill>
              <a:latin typeface="+mn-ea"/>
              <a:cs typeface="Times New Roman" pitchFamily="18" charset="0"/>
            </a:endParaRPr>
          </a:p>
          <a:p>
            <a:pPr algn="l" eaLnBrk="1" hangingPunct="1">
              <a:lnSpc>
                <a:spcPct val="150000"/>
              </a:lnSpc>
              <a:buFont typeface="Arial" pitchFamily="34" charset="0"/>
              <a:buChar char="•"/>
            </a:pPr>
            <a:endParaRPr lang="en-US" altLang="ko-KR" sz="2000" b="1" dirty="0">
              <a:solidFill>
                <a:schemeClr val="bg2">
                  <a:lumMod val="50000"/>
                </a:schemeClr>
              </a:solidFill>
              <a:latin typeface="+mn-ea"/>
              <a:cs typeface="Times New Roman" pitchFamily="18" charset="0"/>
            </a:endParaRPr>
          </a:p>
          <a:p>
            <a:pPr algn="l"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 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에너지방정식</a:t>
            </a: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 (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열역학 제</a:t>
            </a: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1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법칙으로부터 유도</a:t>
            </a: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)</a:t>
            </a:r>
          </a:p>
          <a:p>
            <a:pPr algn="l" eaLnBrk="1" hangingPunct="1">
              <a:lnSpc>
                <a:spcPct val="150000"/>
              </a:lnSpc>
              <a:buFont typeface="Arial" pitchFamily="34" charset="0"/>
              <a:buChar char="•"/>
            </a:pPr>
            <a:endParaRPr lang="en-US" altLang="ko-KR" sz="2000" b="1" dirty="0">
              <a:solidFill>
                <a:schemeClr val="bg2">
                  <a:lumMod val="50000"/>
                </a:schemeClr>
              </a:solidFill>
              <a:latin typeface="+mn-ea"/>
              <a:cs typeface="Times New Roman" pitchFamily="18" charset="0"/>
            </a:endParaRPr>
          </a:p>
          <a:p>
            <a:pPr algn="l" eaLnBrk="1" hangingPunct="1">
              <a:lnSpc>
                <a:spcPct val="150000"/>
              </a:lnSpc>
              <a:buFont typeface="Arial" pitchFamily="34" charset="0"/>
              <a:buChar char="•"/>
            </a:pPr>
            <a:endParaRPr lang="en-US" altLang="ko-KR" sz="2000" b="1" dirty="0">
              <a:solidFill>
                <a:schemeClr val="bg2">
                  <a:lumMod val="50000"/>
                </a:schemeClr>
              </a:solidFill>
              <a:latin typeface="+mn-ea"/>
              <a:cs typeface="Times New Roman" pitchFamily="18" charset="0"/>
            </a:endParaRPr>
          </a:p>
          <a:p>
            <a:pPr algn="l" eaLnBrk="1" hangingPunct="1">
              <a:lnSpc>
                <a:spcPct val="150000"/>
              </a:lnSpc>
            </a:pP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여기서</a:t>
            </a: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 w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는 </a:t>
            </a: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(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단위 질량 당</a:t>
            </a: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) 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시스템이 한 일</a:t>
            </a:r>
            <a:endParaRPr lang="en-US" altLang="ko-KR" sz="2000" b="1" dirty="0">
              <a:solidFill>
                <a:schemeClr val="bg2">
                  <a:lumMod val="50000"/>
                </a:schemeClr>
              </a:solidFill>
              <a:latin typeface="+mn-ea"/>
              <a:cs typeface="Times New Roman" pitchFamily="18" charset="0"/>
            </a:endParaRPr>
          </a:p>
          <a:p>
            <a:pPr algn="l" eaLnBrk="1" hangingPunct="1">
              <a:lnSpc>
                <a:spcPct val="150000"/>
              </a:lnSpc>
            </a:pPr>
            <a:endParaRPr lang="en-US" altLang="ko-KR" sz="20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ea typeface="HY수평선B" pitchFamily="18" charset="-127"/>
              <a:cs typeface="Times New Roman" pitchFamily="18" charset="0"/>
            </a:endParaRPr>
          </a:p>
          <a:p>
            <a:pPr algn="l" eaLnBrk="1" hangingPunct="1">
              <a:lnSpc>
                <a:spcPct val="150000"/>
              </a:lnSpc>
              <a:buFont typeface="Arial" pitchFamily="34" charset="0"/>
              <a:buChar char="•"/>
            </a:pPr>
            <a:endParaRPr lang="en-US" altLang="ko-KR" sz="20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ea typeface="HY수평선B" pitchFamily="18" charset="-127"/>
              <a:cs typeface="Times New Roman" pitchFamily="18" charset="0"/>
            </a:endParaRPr>
          </a:p>
        </p:txBody>
      </p:sp>
      <p:graphicFrame>
        <p:nvGraphicFramePr>
          <p:cNvPr id="1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17482"/>
              </p:ext>
            </p:extLst>
          </p:nvPr>
        </p:nvGraphicFramePr>
        <p:xfrm>
          <a:off x="1571604" y="2703790"/>
          <a:ext cx="2009775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9" name="Equation" r:id="rId4" imgW="1193760" imgH="203040" progId="Equation.DSMT4">
                  <p:embed/>
                </p:oleObj>
              </mc:Choice>
              <mc:Fallback>
                <p:oleObj name="Equation" r:id="rId4" imgW="1193760" imgH="203040" progId="Equation.DSMT4">
                  <p:embed/>
                  <p:pic>
                    <p:nvPicPr>
                      <p:cNvPr id="5017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1604" y="2703790"/>
                        <a:ext cx="2009775" cy="354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9083795"/>
              </p:ext>
            </p:extLst>
          </p:nvPr>
        </p:nvGraphicFramePr>
        <p:xfrm>
          <a:off x="1571604" y="3632484"/>
          <a:ext cx="2160587" cy="44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0" name="Equation" r:id="rId6" imgW="1282680" imgH="253800" progId="Equation.DSMT4">
                  <p:embed/>
                </p:oleObj>
              </mc:Choice>
              <mc:Fallback>
                <p:oleObj name="Equation" r:id="rId6" imgW="1282680" imgH="253800" progId="Equation.DSMT4">
                  <p:embed/>
                  <p:pic>
                    <p:nvPicPr>
                      <p:cNvPr id="5017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1604" y="3632484"/>
                        <a:ext cx="2160587" cy="442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7096300"/>
              </p:ext>
            </p:extLst>
          </p:nvPr>
        </p:nvGraphicFramePr>
        <p:xfrm>
          <a:off x="1500166" y="4632616"/>
          <a:ext cx="4043363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1" name="Equation" r:id="rId8" imgW="2400120" imgH="482400" progId="Equation.DSMT4">
                  <p:embed/>
                </p:oleObj>
              </mc:Choice>
              <mc:Fallback>
                <p:oleObj name="Equation" r:id="rId8" imgW="2400120" imgH="482400" progId="Equation.DSMT4">
                  <p:embed/>
                  <p:pic>
                    <p:nvPicPr>
                      <p:cNvPr id="5018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0166" y="4632616"/>
                        <a:ext cx="4043363" cy="841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부제목 2"/>
          <p:cNvSpPr txBox="1">
            <a:spLocks/>
          </p:cNvSpPr>
          <p:nvPr/>
        </p:nvSpPr>
        <p:spPr>
          <a:xfrm>
            <a:off x="642910" y="6031211"/>
            <a:ext cx="7929617" cy="7821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 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위의 방정식은 모두 레이놀즈 이송정리로부터 유도 가능</a:t>
            </a:r>
            <a:endParaRPr lang="en-US" altLang="ko-KR" sz="2000" b="1" dirty="0">
              <a:solidFill>
                <a:schemeClr val="bg2">
                  <a:lumMod val="50000"/>
                </a:schemeClr>
              </a:solidFill>
              <a:latin typeface="+mn-ea"/>
              <a:cs typeface="Times New Roman" pitchFamily="18" charset="0"/>
            </a:endParaRPr>
          </a:p>
        </p:txBody>
      </p:sp>
      <p:sp>
        <p:nvSpPr>
          <p:cNvPr id="21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58FB28-5BEC-4761-96B4-48370549BEAA}" type="slidenum">
              <a:rPr lang="ko-KR" altLang="en-US" smtClean="0"/>
              <a:pPr/>
              <a:t>20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850463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16" y="11663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2">
                    <a:lumMod val="75000"/>
                  </a:schemeClr>
                </a:solidFill>
              </a:rPr>
              <a:t>3</a:t>
            </a:r>
            <a:r>
              <a:rPr lang="ko-KR" altLang="en-US" b="1" dirty="0">
                <a:solidFill>
                  <a:schemeClr val="tx2">
                    <a:lumMod val="75000"/>
                  </a:schemeClr>
                </a:solidFill>
              </a:rPr>
              <a:t>장</a:t>
            </a:r>
            <a:r>
              <a:rPr lang="en-US" altLang="ko-KR" b="1" dirty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ko-KR" altLang="en-US" b="1" dirty="0" err="1">
                <a:solidFill>
                  <a:schemeClr val="tx2">
                    <a:lumMod val="75000"/>
                  </a:schemeClr>
                </a:solidFill>
              </a:rPr>
              <a:t>동수역학</a:t>
            </a:r>
            <a:endParaRPr lang="ko-KR" alt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99792" y="116632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2">
                    <a:lumMod val="75000"/>
                  </a:schemeClr>
                </a:solidFill>
              </a:rPr>
              <a:t>6. </a:t>
            </a:r>
            <a:r>
              <a:rPr lang="ko-KR" altLang="en-US" b="1" dirty="0" err="1">
                <a:solidFill>
                  <a:schemeClr val="tx2">
                    <a:lumMod val="75000"/>
                  </a:schemeClr>
                </a:solidFill>
              </a:rPr>
              <a:t>적분형태</a:t>
            </a:r>
            <a:r>
              <a:rPr lang="ko-KR" altLang="en-US" b="1" dirty="0">
                <a:solidFill>
                  <a:schemeClr val="tx2">
                    <a:lumMod val="75000"/>
                  </a:schemeClr>
                </a:solidFill>
              </a:rPr>
              <a:t> 지배방정식의 적용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1729" y="21307"/>
            <a:ext cx="1522271" cy="1103437"/>
          </a:xfrm>
          <a:prstGeom prst="rect">
            <a:avLst/>
          </a:prstGeom>
        </p:spPr>
      </p:pic>
      <p:sp>
        <p:nvSpPr>
          <p:cNvPr id="11" name="제목 1"/>
          <p:cNvSpPr txBox="1">
            <a:spLocks/>
          </p:cNvSpPr>
          <p:nvPr/>
        </p:nvSpPr>
        <p:spPr>
          <a:xfrm>
            <a:off x="251520" y="892572"/>
            <a:ext cx="871296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ko-KR" altLang="en-US" sz="2800" b="1" dirty="0">
                <a:solidFill>
                  <a:schemeClr val="tx2"/>
                </a:solidFill>
                <a:latin typeface="+mj-ea"/>
                <a:cs typeface="Times New Roman" pitchFamily="18" charset="0"/>
              </a:rPr>
              <a:t>관수로 단면 확대</a:t>
            </a:r>
          </a:p>
        </p:txBody>
      </p:sp>
      <p:sp>
        <p:nvSpPr>
          <p:cNvPr id="20" name="부제목 2"/>
          <p:cNvSpPr txBox="1">
            <a:spLocks/>
          </p:cNvSpPr>
          <p:nvPr/>
        </p:nvSpPr>
        <p:spPr>
          <a:xfrm>
            <a:off x="642910" y="5630528"/>
            <a:ext cx="7929617" cy="11828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 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압력은 단면에 걸쳐 균일하다고 가정</a:t>
            </a:r>
            <a:endParaRPr lang="en-US" altLang="ko-KR" sz="2000" b="1" dirty="0">
              <a:solidFill>
                <a:schemeClr val="bg2">
                  <a:lumMod val="50000"/>
                </a:schemeClr>
              </a:solidFill>
              <a:latin typeface="+mn-ea"/>
              <a:cs typeface="Times New Roman" pitchFamily="18" charset="0"/>
            </a:endParaRP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 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미지수의 수 </a:t>
            </a: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4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개</a:t>
            </a: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, 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방정식의 수 </a:t>
            </a: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3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개</a:t>
            </a:r>
            <a:endParaRPr lang="en-US" altLang="ko-KR" sz="2000" b="1" dirty="0">
              <a:solidFill>
                <a:schemeClr val="bg2">
                  <a:lumMod val="50000"/>
                </a:schemeClr>
              </a:solidFill>
              <a:latin typeface="+mn-ea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716" y="657958"/>
            <a:ext cx="3985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2">
                    <a:lumMod val="75000"/>
                  </a:schemeClr>
                </a:solidFill>
              </a:rPr>
              <a:t>6.1 </a:t>
            </a:r>
            <a:r>
              <a:rPr lang="ko-KR" altLang="en-US" b="1" dirty="0">
                <a:solidFill>
                  <a:schemeClr val="tx2">
                    <a:lumMod val="75000"/>
                  </a:schemeClr>
                </a:solidFill>
              </a:rPr>
              <a:t>관수로 흐름</a:t>
            </a:r>
          </a:p>
        </p:txBody>
      </p:sp>
      <p:sp>
        <p:nvSpPr>
          <p:cNvPr id="14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58FB28-5BEC-4761-96B4-48370549BEAA}" type="slidenum">
              <a:rPr lang="ko-KR" altLang="en-US" smtClean="0"/>
              <a:pPr/>
              <a:t>21</a:t>
            </a:fld>
            <a:endParaRPr lang="ko-KR" altLang="en-US" dirty="0"/>
          </a:p>
        </p:txBody>
      </p:sp>
      <p:graphicFrame>
        <p:nvGraphicFramePr>
          <p:cNvPr id="1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1172844"/>
              </p:ext>
            </p:extLst>
          </p:nvPr>
        </p:nvGraphicFramePr>
        <p:xfrm>
          <a:off x="5502507" y="2553643"/>
          <a:ext cx="1646238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0" name="Equation" r:id="rId4" imgW="977760" imgH="228600" progId="Equation.DSMT4">
                  <p:embed/>
                </p:oleObj>
              </mc:Choice>
              <mc:Fallback>
                <p:oleObj name="Equation" r:id="rId4" imgW="977760" imgH="228600" progId="Equation.DSMT4">
                  <p:embed/>
                  <p:pic>
                    <p:nvPicPr>
                      <p:cNvPr id="5017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2507" y="2553643"/>
                        <a:ext cx="1646238" cy="396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6282468"/>
              </p:ext>
            </p:extLst>
          </p:nvPr>
        </p:nvGraphicFramePr>
        <p:xfrm>
          <a:off x="5500694" y="4678514"/>
          <a:ext cx="248285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1" name="Equation" r:id="rId6" imgW="1473120" imgH="444240" progId="Equation.DSMT4">
                  <p:embed/>
                </p:oleObj>
              </mc:Choice>
              <mc:Fallback>
                <p:oleObj name="Equation" r:id="rId6" imgW="1473120" imgH="444240" progId="Equation.DSMT4">
                  <p:embed/>
                  <p:pic>
                    <p:nvPicPr>
                      <p:cNvPr id="5018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0694" y="4678514"/>
                        <a:ext cx="2482850" cy="774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" name="_x109895056" descr="EMB00000a70170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8410" y="2597211"/>
            <a:ext cx="4322763" cy="1752600"/>
          </a:xfrm>
          <a:prstGeom prst="rect">
            <a:avLst/>
          </a:prstGeom>
          <a:noFill/>
        </p:spPr>
      </p:pic>
      <p:graphicFrame>
        <p:nvGraphicFramePr>
          <p:cNvPr id="23" name="Object 7"/>
          <p:cNvGraphicFramePr>
            <a:graphicFrameLocks noChangeAspect="1"/>
          </p:cNvGraphicFramePr>
          <p:nvPr/>
        </p:nvGraphicFramePr>
        <p:xfrm>
          <a:off x="5500694" y="3643314"/>
          <a:ext cx="3206750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2" name="Equation" r:id="rId9" imgW="1904760" imgH="253800" progId="Equation.DSMT4">
                  <p:embed/>
                </p:oleObj>
              </mc:Choice>
              <mc:Fallback>
                <p:oleObj name="Equation" r:id="rId9" imgW="1904760" imgH="253800" progId="Equation.DSMT4">
                  <p:embed/>
                  <p:pic>
                    <p:nvPicPr>
                      <p:cNvPr id="5325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0694" y="3643314"/>
                        <a:ext cx="3206750" cy="441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부제목 2"/>
          <p:cNvSpPr>
            <a:spLocks noGrp="1"/>
          </p:cNvSpPr>
          <p:nvPr>
            <p:ph type="subTitle" idx="1"/>
          </p:nvPr>
        </p:nvSpPr>
        <p:spPr>
          <a:xfrm>
            <a:off x="5321182" y="2021900"/>
            <a:ext cx="3251345" cy="4143404"/>
          </a:xfrm>
        </p:spPr>
        <p:txBody>
          <a:bodyPr>
            <a:normAutofit/>
          </a:bodyPr>
          <a:lstStyle/>
          <a:p>
            <a:pPr algn="l"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 </a:t>
            </a:r>
            <a:r>
              <a:rPr lang="ko-KR" altLang="en-US" sz="2000" b="1" dirty="0" err="1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연속방정식</a:t>
            </a:r>
            <a:endParaRPr lang="en-US" altLang="ko-KR" sz="2000" b="1" dirty="0">
              <a:solidFill>
                <a:schemeClr val="bg2">
                  <a:lumMod val="50000"/>
                </a:schemeClr>
              </a:solidFill>
              <a:latin typeface="+mn-ea"/>
              <a:cs typeface="Times New Roman" pitchFamily="18" charset="0"/>
            </a:endParaRPr>
          </a:p>
          <a:p>
            <a:pPr algn="l" eaLnBrk="1" hangingPunct="1">
              <a:lnSpc>
                <a:spcPct val="150000"/>
              </a:lnSpc>
              <a:buFont typeface="Arial" pitchFamily="34" charset="0"/>
              <a:buChar char="•"/>
            </a:pPr>
            <a:endParaRPr lang="en-US" altLang="ko-KR" sz="2000" b="1" dirty="0">
              <a:solidFill>
                <a:schemeClr val="bg2">
                  <a:lumMod val="50000"/>
                </a:schemeClr>
              </a:solidFill>
              <a:latin typeface="+mn-ea"/>
              <a:cs typeface="Times New Roman" pitchFamily="18" charset="0"/>
            </a:endParaRPr>
          </a:p>
          <a:p>
            <a:pPr algn="l"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 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운동량방정식</a:t>
            </a:r>
            <a:endParaRPr lang="en-US" altLang="ko-KR" sz="2000" b="1" dirty="0">
              <a:solidFill>
                <a:schemeClr val="bg2">
                  <a:lumMod val="50000"/>
                </a:schemeClr>
              </a:solidFill>
              <a:latin typeface="+mn-ea"/>
              <a:cs typeface="Times New Roman" pitchFamily="18" charset="0"/>
            </a:endParaRPr>
          </a:p>
          <a:p>
            <a:pPr algn="l" eaLnBrk="1" hangingPunct="1">
              <a:lnSpc>
                <a:spcPct val="150000"/>
              </a:lnSpc>
              <a:buFont typeface="Arial" pitchFamily="34" charset="0"/>
              <a:buChar char="•"/>
            </a:pPr>
            <a:endParaRPr lang="en-US" altLang="ko-KR" sz="2000" b="1" dirty="0">
              <a:solidFill>
                <a:schemeClr val="bg2">
                  <a:lumMod val="50000"/>
                </a:schemeClr>
              </a:solidFill>
              <a:latin typeface="+mn-ea"/>
              <a:cs typeface="Times New Roman" pitchFamily="18" charset="0"/>
            </a:endParaRPr>
          </a:p>
          <a:p>
            <a:pPr algn="l"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 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에너지방정식</a:t>
            </a:r>
            <a:endParaRPr lang="en-US" altLang="ko-KR" sz="2000" b="1" dirty="0">
              <a:solidFill>
                <a:schemeClr val="bg2">
                  <a:lumMod val="50000"/>
                </a:schemeClr>
              </a:solidFill>
              <a:latin typeface="+mn-ea"/>
              <a:cs typeface="Times New Roman" pitchFamily="18" charset="0"/>
            </a:endParaRPr>
          </a:p>
          <a:p>
            <a:pPr algn="l" eaLnBrk="1" hangingPunct="1">
              <a:lnSpc>
                <a:spcPct val="150000"/>
              </a:lnSpc>
            </a:pPr>
            <a:endParaRPr lang="en-US" altLang="ko-KR" sz="20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ea typeface="HY수평선B" pitchFamily="18" charset="-127"/>
              <a:cs typeface="Times New Roman" pitchFamily="18" charset="0"/>
            </a:endParaRPr>
          </a:p>
          <a:p>
            <a:pPr algn="l" eaLnBrk="1" hangingPunct="1">
              <a:lnSpc>
                <a:spcPct val="150000"/>
              </a:lnSpc>
              <a:buFont typeface="Arial" pitchFamily="34" charset="0"/>
              <a:buChar char="•"/>
            </a:pPr>
            <a:endParaRPr lang="en-US" altLang="ko-KR" sz="20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ea typeface="HY수평선B" pitchFamily="18" charset="-127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8006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16" y="11663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2">
                    <a:lumMod val="75000"/>
                  </a:schemeClr>
                </a:solidFill>
              </a:rPr>
              <a:t>3</a:t>
            </a:r>
            <a:r>
              <a:rPr lang="ko-KR" altLang="en-US" b="1" dirty="0">
                <a:solidFill>
                  <a:schemeClr val="tx2">
                    <a:lumMod val="75000"/>
                  </a:schemeClr>
                </a:solidFill>
              </a:rPr>
              <a:t>장</a:t>
            </a:r>
            <a:r>
              <a:rPr lang="en-US" altLang="ko-KR" b="1" dirty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ko-KR" altLang="en-US" b="1" dirty="0" err="1">
                <a:solidFill>
                  <a:schemeClr val="tx2">
                    <a:lumMod val="75000"/>
                  </a:schemeClr>
                </a:solidFill>
              </a:rPr>
              <a:t>동수역학</a:t>
            </a:r>
            <a:endParaRPr lang="ko-KR" alt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99792" y="116632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2">
                    <a:lumMod val="75000"/>
                  </a:schemeClr>
                </a:solidFill>
              </a:rPr>
              <a:t>6. </a:t>
            </a:r>
            <a:r>
              <a:rPr lang="ko-KR" altLang="en-US" b="1" dirty="0" err="1">
                <a:solidFill>
                  <a:schemeClr val="tx2">
                    <a:lumMod val="75000"/>
                  </a:schemeClr>
                </a:solidFill>
              </a:rPr>
              <a:t>적분형태</a:t>
            </a:r>
            <a:r>
              <a:rPr lang="ko-KR" altLang="en-US" b="1" dirty="0">
                <a:solidFill>
                  <a:schemeClr val="tx2">
                    <a:lumMod val="75000"/>
                  </a:schemeClr>
                </a:solidFill>
              </a:rPr>
              <a:t> 지배방정식의 적용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1729" y="21307"/>
            <a:ext cx="1522271" cy="1103437"/>
          </a:xfrm>
          <a:prstGeom prst="rect">
            <a:avLst/>
          </a:prstGeom>
        </p:spPr>
      </p:pic>
      <p:sp>
        <p:nvSpPr>
          <p:cNvPr id="11" name="제목 1"/>
          <p:cNvSpPr txBox="1">
            <a:spLocks/>
          </p:cNvSpPr>
          <p:nvPr/>
        </p:nvSpPr>
        <p:spPr>
          <a:xfrm>
            <a:off x="251520" y="892572"/>
            <a:ext cx="871296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ko-KR" altLang="en-US" sz="2800" b="1" dirty="0" err="1">
                <a:solidFill>
                  <a:schemeClr val="tx2"/>
                </a:solidFill>
                <a:latin typeface="+mj-ea"/>
                <a:cs typeface="Times New Roman" pitchFamily="18" charset="0"/>
              </a:rPr>
              <a:t>개수로에서</a:t>
            </a:r>
            <a:r>
              <a:rPr lang="ko-KR" altLang="en-US" sz="2800" b="1" dirty="0">
                <a:solidFill>
                  <a:schemeClr val="tx2"/>
                </a:solidFill>
                <a:latin typeface="+mj-ea"/>
                <a:cs typeface="Times New Roman" pitchFamily="18" charset="0"/>
              </a:rPr>
              <a:t> 에너지방정식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716" y="657958"/>
            <a:ext cx="3985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2">
                    <a:lumMod val="75000"/>
                  </a:schemeClr>
                </a:solidFill>
              </a:rPr>
              <a:t>6.2 </a:t>
            </a:r>
            <a:r>
              <a:rPr lang="ko-KR" altLang="en-US" b="1" dirty="0">
                <a:solidFill>
                  <a:schemeClr val="tx2">
                    <a:lumMod val="75000"/>
                  </a:schemeClr>
                </a:solidFill>
              </a:rPr>
              <a:t>개수로 흐름</a:t>
            </a:r>
          </a:p>
        </p:txBody>
      </p:sp>
      <p:graphicFrame>
        <p:nvGraphicFramePr>
          <p:cNvPr id="1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9632523"/>
              </p:ext>
            </p:extLst>
          </p:nvPr>
        </p:nvGraphicFramePr>
        <p:xfrm>
          <a:off x="2644713" y="4749166"/>
          <a:ext cx="3833813" cy="738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8" name="Equation" r:id="rId4" imgW="2590560" imgH="482400" progId="Equation.DSMT4">
                  <p:embed/>
                </p:oleObj>
              </mc:Choice>
              <mc:Fallback>
                <p:oleObj name="Equation" r:id="rId4" imgW="2590560" imgH="482400" progId="Equation.DSMT4">
                  <p:embed/>
                  <p:pic>
                    <p:nvPicPr>
                      <p:cNvPr id="2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4713" y="4749166"/>
                        <a:ext cx="3833813" cy="7381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그림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30165" y="1861507"/>
            <a:ext cx="4464497" cy="2744710"/>
          </a:xfrm>
          <a:prstGeom prst="rect">
            <a:avLst/>
          </a:prstGeom>
        </p:spPr>
      </p:pic>
      <p:sp>
        <p:nvSpPr>
          <p:cNvPr id="20" name="부제목 2"/>
          <p:cNvSpPr txBox="1">
            <a:spLocks/>
          </p:cNvSpPr>
          <p:nvPr/>
        </p:nvSpPr>
        <p:spPr>
          <a:xfrm>
            <a:off x="642910" y="5630528"/>
            <a:ext cx="7929617" cy="11828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 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압력이 위치에 따라 변하므로 에너지방정식을 그대로 적용 불가</a:t>
            </a:r>
            <a:endParaRPr lang="en-US" altLang="ko-KR" sz="2000" b="1" dirty="0">
              <a:solidFill>
                <a:schemeClr val="bg2">
                  <a:lumMod val="50000"/>
                </a:schemeClr>
              </a:solidFill>
              <a:latin typeface="+mn-ea"/>
              <a:cs typeface="Times New Roman" pitchFamily="18" charset="0"/>
            </a:endParaRP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 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대신 수심을 이용</a:t>
            </a: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. 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즉</a:t>
            </a: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, </a:t>
            </a: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ea typeface="HY수평선B" pitchFamily="18" charset="-127"/>
                <a:cs typeface="Times New Roman" pitchFamily="18" charset="0"/>
              </a:rPr>
              <a:t>p/w + h = y + z</a:t>
            </a:r>
            <a:endParaRPr lang="en-US" altLang="ko-KR" sz="2000" b="1" dirty="0">
              <a:solidFill>
                <a:schemeClr val="bg2">
                  <a:lumMod val="50000"/>
                </a:schemeClr>
              </a:solidFill>
              <a:latin typeface="+mn-ea"/>
              <a:cs typeface="Times New Roman" pitchFamily="18" charset="0"/>
            </a:endParaRPr>
          </a:p>
        </p:txBody>
      </p:sp>
      <p:sp>
        <p:nvSpPr>
          <p:cNvPr id="10" name="슬라이드 번호 개체 틀 1">
            <a:extLst>
              <a:ext uri="{FF2B5EF4-FFF2-40B4-BE49-F238E27FC236}">
                <a16:creationId xmlns:a16="http://schemas.microsoft.com/office/drawing/2014/main" id="{D28C16DD-303A-4CD7-B32D-FCCAE3FBA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58FB28-5BEC-4761-96B4-48370549BEAA}" type="slidenum">
              <a:rPr lang="ko-KR" altLang="en-US" smtClean="0"/>
              <a:pPr/>
              <a:t>22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953431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16" y="11663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2">
                    <a:lumMod val="75000"/>
                  </a:schemeClr>
                </a:solidFill>
              </a:rPr>
              <a:t>3</a:t>
            </a:r>
            <a:r>
              <a:rPr lang="ko-KR" altLang="en-US" b="1" dirty="0">
                <a:solidFill>
                  <a:schemeClr val="tx2">
                    <a:lumMod val="75000"/>
                  </a:schemeClr>
                </a:solidFill>
              </a:rPr>
              <a:t>장</a:t>
            </a:r>
            <a:r>
              <a:rPr lang="en-US" altLang="ko-KR" b="1" dirty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ko-KR" altLang="en-US" b="1" dirty="0" err="1">
                <a:solidFill>
                  <a:schemeClr val="tx2">
                    <a:lumMod val="75000"/>
                  </a:schemeClr>
                </a:solidFill>
              </a:rPr>
              <a:t>동수역학</a:t>
            </a:r>
            <a:endParaRPr lang="ko-KR" alt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99792" y="116632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2">
                    <a:lumMod val="75000"/>
                  </a:schemeClr>
                </a:solidFill>
              </a:rPr>
              <a:t>6. </a:t>
            </a:r>
            <a:r>
              <a:rPr lang="ko-KR" altLang="en-US" b="1" dirty="0" err="1">
                <a:solidFill>
                  <a:schemeClr val="tx2">
                    <a:lumMod val="75000"/>
                  </a:schemeClr>
                </a:solidFill>
              </a:rPr>
              <a:t>적분형태</a:t>
            </a:r>
            <a:r>
              <a:rPr lang="ko-KR" altLang="en-US" b="1" dirty="0">
                <a:solidFill>
                  <a:schemeClr val="tx2">
                    <a:lumMod val="75000"/>
                  </a:schemeClr>
                </a:solidFill>
              </a:rPr>
              <a:t> 지배방정식의 적용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1729" y="21307"/>
            <a:ext cx="1522271" cy="1103437"/>
          </a:xfrm>
          <a:prstGeom prst="rect">
            <a:avLst/>
          </a:prstGeom>
        </p:spPr>
      </p:pic>
      <p:sp>
        <p:nvSpPr>
          <p:cNvPr id="11" name="제목 1"/>
          <p:cNvSpPr txBox="1">
            <a:spLocks/>
          </p:cNvSpPr>
          <p:nvPr/>
        </p:nvSpPr>
        <p:spPr>
          <a:xfrm>
            <a:off x="251520" y="892572"/>
            <a:ext cx="871296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ko-KR" altLang="en-US" sz="2800" b="1" dirty="0" err="1">
                <a:solidFill>
                  <a:schemeClr val="tx2"/>
                </a:solidFill>
                <a:latin typeface="+mj-ea"/>
                <a:cs typeface="Times New Roman" pitchFamily="18" charset="0"/>
              </a:rPr>
              <a:t>개수로에서</a:t>
            </a:r>
            <a:r>
              <a:rPr lang="ko-KR" altLang="en-US" sz="2800" b="1" dirty="0">
                <a:solidFill>
                  <a:schemeClr val="tx2"/>
                </a:solidFill>
                <a:latin typeface="+mj-ea"/>
                <a:cs typeface="Times New Roman" pitchFamily="18" charset="0"/>
              </a:rPr>
              <a:t> </a:t>
            </a:r>
            <a:r>
              <a:rPr lang="ko-KR" altLang="en-US" sz="2800" b="1" dirty="0" err="1">
                <a:solidFill>
                  <a:schemeClr val="tx2"/>
                </a:solidFill>
                <a:latin typeface="+mj-ea"/>
                <a:cs typeface="Times New Roman" pitchFamily="18" charset="0"/>
              </a:rPr>
              <a:t>지배방정식</a:t>
            </a:r>
            <a:endParaRPr lang="ko-KR" altLang="en-US" sz="2800" b="1" dirty="0">
              <a:solidFill>
                <a:schemeClr val="tx2"/>
              </a:solidFill>
              <a:latin typeface="+mj-ea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716" y="657958"/>
            <a:ext cx="3985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2">
                    <a:lumMod val="75000"/>
                  </a:schemeClr>
                </a:solidFill>
              </a:rPr>
              <a:t>6.2 </a:t>
            </a:r>
            <a:r>
              <a:rPr lang="ko-KR" altLang="en-US" b="1" dirty="0">
                <a:solidFill>
                  <a:schemeClr val="tx2">
                    <a:lumMod val="75000"/>
                  </a:schemeClr>
                </a:solidFill>
              </a:rPr>
              <a:t>개수로 흐름</a:t>
            </a:r>
          </a:p>
        </p:txBody>
      </p:sp>
      <p:pic>
        <p:nvPicPr>
          <p:cNvPr id="19" name="그림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1898555"/>
            <a:ext cx="4464497" cy="2744710"/>
          </a:xfrm>
          <a:prstGeom prst="rect">
            <a:avLst/>
          </a:prstGeom>
        </p:spPr>
      </p:pic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1176978"/>
              </p:ext>
            </p:extLst>
          </p:nvPr>
        </p:nvGraphicFramePr>
        <p:xfrm>
          <a:off x="5056634" y="2769205"/>
          <a:ext cx="1562100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6" name="Equation" r:id="rId5" imgW="927000" imgH="228600" progId="Equation.DSMT4">
                  <p:embed/>
                </p:oleObj>
              </mc:Choice>
              <mc:Fallback>
                <p:oleObj name="Equation" r:id="rId5" imgW="927000" imgH="228600" progId="Equation.DSMT4">
                  <p:embed/>
                  <p:pic>
                    <p:nvPicPr>
                      <p:cNvPr id="5017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6634" y="2769205"/>
                        <a:ext cx="1562100" cy="396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6208365"/>
              </p:ext>
            </p:extLst>
          </p:nvPr>
        </p:nvGraphicFramePr>
        <p:xfrm>
          <a:off x="5087978" y="4797152"/>
          <a:ext cx="323215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7" name="Equation" r:id="rId7" imgW="1917360" imgH="444240" progId="Equation.DSMT4">
                  <p:embed/>
                </p:oleObj>
              </mc:Choice>
              <mc:Fallback>
                <p:oleObj name="Equation" r:id="rId7" imgW="1917360" imgH="444240" progId="Equation.DSMT4">
                  <p:embed/>
                  <p:pic>
                    <p:nvPicPr>
                      <p:cNvPr id="5018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7978" y="4797152"/>
                        <a:ext cx="3232150" cy="774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3299225"/>
              </p:ext>
            </p:extLst>
          </p:nvPr>
        </p:nvGraphicFramePr>
        <p:xfrm>
          <a:off x="5056634" y="3715990"/>
          <a:ext cx="3806825" cy="68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8" name="Equation" r:id="rId9" imgW="2260440" imgH="393480" progId="Equation.DSMT4">
                  <p:embed/>
                </p:oleObj>
              </mc:Choice>
              <mc:Fallback>
                <p:oleObj name="Equation" r:id="rId9" imgW="2260440" imgH="393480" progId="Equation.DSMT4">
                  <p:embed/>
                  <p:pic>
                    <p:nvPicPr>
                      <p:cNvPr id="5325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6634" y="3715990"/>
                        <a:ext cx="3806825" cy="684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부제목 2"/>
          <p:cNvSpPr>
            <a:spLocks noGrp="1"/>
          </p:cNvSpPr>
          <p:nvPr>
            <p:ph type="subTitle" idx="1"/>
          </p:nvPr>
        </p:nvSpPr>
        <p:spPr>
          <a:xfrm>
            <a:off x="5004049" y="2204864"/>
            <a:ext cx="3251345" cy="4143404"/>
          </a:xfrm>
        </p:spPr>
        <p:txBody>
          <a:bodyPr>
            <a:normAutofit/>
          </a:bodyPr>
          <a:lstStyle/>
          <a:p>
            <a:pPr algn="l"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 </a:t>
            </a:r>
            <a:r>
              <a:rPr lang="ko-KR" altLang="en-US" sz="2000" b="1" dirty="0" err="1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연속방정식</a:t>
            </a:r>
            <a:endParaRPr lang="en-US" altLang="ko-KR" sz="2000" b="1" dirty="0">
              <a:solidFill>
                <a:schemeClr val="bg2">
                  <a:lumMod val="50000"/>
                </a:schemeClr>
              </a:solidFill>
              <a:latin typeface="+mn-ea"/>
              <a:cs typeface="Times New Roman" pitchFamily="18" charset="0"/>
            </a:endParaRPr>
          </a:p>
          <a:p>
            <a:pPr algn="l" eaLnBrk="1" hangingPunct="1">
              <a:lnSpc>
                <a:spcPct val="150000"/>
              </a:lnSpc>
              <a:buFont typeface="Arial" pitchFamily="34" charset="0"/>
              <a:buChar char="•"/>
            </a:pPr>
            <a:endParaRPr lang="en-US" altLang="ko-KR" sz="2000" b="1" dirty="0">
              <a:solidFill>
                <a:schemeClr val="bg2">
                  <a:lumMod val="50000"/>
                </a:schemeClr>
              </a:solidFill>
              <a:latin typeface="+mn-ea"/>
              <a:cs typeface="Times New Roman" pitchFamily="18" charset="0"/>
            </a:endParaRPr>
          </a:p>
          <a:p>
            <a:pPr algn="l"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 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운동량방정식</a:t>
            </a:r>
            <a:endParaRPr lang="en-US" altLang="ko-KR" sz="2000" b="1" dirty="0">
              <a:solidFill>
                <a:schemeClr val="bg2">
                  <a:lumMod val="50000"/>
                </a:schemeClr>
              </a:solidFill>
              <a:latin typeface="+mn-ea"/>
              <a:cs typeface="Times New Roman" pitchFamily="18" charset="0"/>
            </a:endParaRPr>
          </a:p>
          <a:p>
            <a:pPr algn="l" eaLnBrk="1" hangingPunct="1">
              <a:lnSpc>
                <a:spcPct val="150000"/>
              </a:lnSpc>
              <a:buFont typeface="Arial" pitchFamily="34" charset="0"/>
              <a:buChar char="•"/>
            </a:pPr>
            <a:endParaRPr lang="en-US" altLang="ko-KR" sz="2000" b="1" dirty="0">
              <a:solidFill>
                <a:schemeClr val="bg2">
                  <a:lumMod val="50000"/>
                </a:schemeClr>
              </a:solidFill>
              <a:latin typeface="+mn-ea"/>
              <a:cs typeface="Times New Roman" pitchFamily="18" charset="0"/>
            </a:endParaRPr>
          </a:p>
          <a:p>
            <a:pPr algn="l"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 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에너지방정식</a:t>
            </a:r>
            <a:endParaRPr lang="en-US" altLang="ko-KR" sz="2000" b="1" dirty="0">
              <a:solidFill>
                <a:schemeClr val="bg2">
                  <a:lumMod val="50000"/>
                </a:schemeClr>
              </a:solidFill>
              <a:latin typeface="+mn-ea"/>
              <a:cs typeface="Times New Roman" pitchFamily="18" charset="0"/>
            </a:endParaRPr>
          </a:p>
          <a:p>
            <a:pPr algn="l" eaLnBrk="1" hangingPunct="1">
              <a:lnSpc>
                <a:spcPct val="150000"/>
              </a:lnSpc>
            </a:pPr>
            <a:endParaRPr lang="en-US" altLang="ko-KR" sz="20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ea typeface="HY수평선B" pitchFamily="18" charset="-127"/>
              <a:cs typeface="Times New Roman" pitchFamily="18" charset="0"/>
            </a:endParaRPr>
          </a:p>
          <a:p>
            <a:pPr algn="l" eaLnBrk="1" hangingPunct="1">
              <a:lnSpc>
                <a:spcPct val="150000"/>
              </a:lnSpc>
              <a:buFont typeface="Arial" pitchFamily="34" charset="0"/>
              <a:buChar char="•"/>
            </a:pPr>
            <a:endParaRPr lang="en-US" altLang="ko-KR" sz="20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ea typeface="HY수평선B" pitchFamily="18" charset="-127"/>
              <a:cs typeface="Times New Roman" pitchFamily="18" charset="0"/>
            </a:endParaRPr>
          </a:p>
        </p:txBody>
      </p:sp>
      <p:sp>
        <p:nvSpPr>
          <p:cNvPr id="15" name="슬라이드 번호 개체 틀 1">
            <a:extLst>
              <a:ext uri="{FF2B5EF4-FFF2-40B4-BE49-F238E27FC236}">
                <a16:creationId xmlns:a16="http://schemas.microsoft.com/office/drawing/2014/main" id="{0DB646B7-A76C-47A9-9119-B767AFD09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58FB28-5BEC-4761-96B4-48370549BEAA}" type="slidenum">
              <a:rPr lang="ko-KR" altLang="en-US" smtClean="0"/>
              <a:pPr/>
              <a:t>23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228246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16" y="11663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2">
                    <a:lumMod val="75000"/>
                  </a:schemeClr>
                </a:solidFill>
              </a:rPr>
              <a:t>3</a:t>
            </a:r>
            <a:r>
              <a:rPr lang="ko-KR" altLang="en-US" b="1" dirty="0">
                <a:solidFill>
                  <a:schemeClr val="tx2">
                    <a:lumMod val="75000"/>
                  </a:schemeClr>
                </a:solidFill>
              </a:rPr>
              <a:t>장</a:t>
            </a:r>
            <a:r>
              <a:rPr lang="en-US" altLang="ko-KR" b="1" dirty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ko-KR" altLang="en-US" b="1" dirty="0" err="1">
                <a:solidFill>
                  <a:schemeClr val="tx2">
                    <a:lumMod val="75000"/>
                  </a:schemeClr>
                </a:solidFill>
              </a:rPr>
              <a:t>동수역학</a:t>
            </a:r>
            <a:endParaRPr lang="ko-KR" alt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99792" y="116632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2">
                    <a:lumMod val="75000"/>
                  </a:schemeClr>
                </a:solidFill>
              </a:rPr>
              <a:t>6. </a:t>
            </a:r>
            <a:r>
              <a:rPr lang="ko-KR" altLang="en-US" b="1" dirty="0" err="1">
                <a:solidFill>
                  <a:schemeClr val="tx2">
                    <a:lumMod val="75000"/>
                  </a:schemeClr>
                </a:solidFill>
              </a:rPr>
              <a:t>적분형태</a:t>
            </a:r>
            <a:r>
              <a:rPr lang="ko-KR" altLang="en-US" b="1" dirty="0">
                <a:solidFill>
                  <a:schemeClr val="tx2">
                    <a:lumMod val="75000"/>
                  </a:schemeClr>
                </a:solidFill>
              </a:rPr>
              <a:t> 지배방정식의 적용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1729" y="21307"/>
            <a:ext cx="1522271" cy="1103437"/>
          </a:xfrm>
          <a:prstGeom prst="rect">
            <a:avLst/>
          </a:prstGeom>
        </p:spPr>
      </p:pic>
      <p:sp>
        <p:nvSpPr>
          <p:cNvPr id="11" name="제목 1"/>
          <p:cNvSpPr txBox="1">
            <a:spLocks/>
          </p:cNvSpPr>
          <p:nvPr/>
        </p:nvSpPr>
        <p:spPr>
          <a:xfrm>
            <a:off x="251520" y="892572"/>
            <a:ext cx="871296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ko-KR" altLang="en-US" sz="2800" b="1" dirty="0">
                <a:solidFill>
                  <a:schemeClr val="tx2"/>
                </a:solidFill>
                <a:latin typeface="+mj-ea"/>
                <a:cs typeface="Times New Roman" pitchFamily="18" charset="0"/>
              </a:rPr>
              <a:t>도수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716" y="657958"/>
            <a:ext cx="3985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2">
                    <a:lumMod val="75000"/>
                  </a:schemeClr>
                </a:solidFill>
              </a:rPr>
              <a:t>6.2 </a:t>
            </a:r>
            <a:r>
              <a:rPr lang="ko-KR" altLang="en-US" b="1" dirty="0">
                <a:solidFill>
                  <a:schemeClr val="tx2">
                    <a:lumMod val="75000"/>
                  </a:schemeClr>
                </a:solidFill>
              </a:rPr>
              <a:t>개수로 흐름</a:t>
            </a:r>
          </a:p>
        </p:txBody>
      </p:sp>
      <p:sp>
        <p:nvSpPr>
          <p:cNvPr id="14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58FB28-5BEC-4761-96B4-48370549BEAA}" type="slidenum">
              <a:rPr lang="ko-KR" altLang="en-US" smtClean="0"/>
              <a:pPr/>
              <a:t>24</a:t>
            </a:fld>
            <a:endParaRPr lang="ko-KR" altLang="en-US" dirty="0"/>
          </a:p>
        </p:txBody>
      </p:sp>
      <p:sp>
        <p:nvSpPr>
          <p:cNvPr id="24" name="부제목 2"/>
          <p:cNvSpPr>
            <a:spLocks noGrp="1"/>
          </p:cNvSpPr>
          <p:nvPr>
            <p:ph type="subTitle" idx="1"/>
          </p:nvPr>
        </p:nvSpPr>
        <p:spPr>
          <a:xfrm>
            <a:off x="5094045" y="1772816"/>
            <a:ext cx="3251345" cy="4143404"/>
          </a:xfrm>
        </p:spPr>
        <p:txBody>
          <a:bodyPr>
            <a:normAutofit/>
          </a:bodyPr>
          <a:lstStyle/>
          <a:p>
            <a:pPr algn="l"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 </a:t>
            </a:r>
            <a:r>
              <a:rPr lang="ko-KR" altLang="en-US" sz="2000" b="1" dirty="0" err="1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연속방정식</a:t>
            </a:r>
            <a:endParaRPr lang="en-US" altLang="ko-KR" sz="2000" b="1" dirty="0">
              <a:solidFill>
                <a:schemeClr val="bg2">
                  <a:lumMod val="50000"/>
                </a:schemeClr>
              </a:solidFill>
              <a:latin typeface="+mn-ea"/>
              <a:cs typeface="Times New Roman" pitchFamily="18" charset="0"/>
            </a:endParaRPr>
          </a:p>
          <a:p>
            <a:pPr algn="l" eaLnBrk="1" hangingPunct="1">
              <a:lnSpc>
                <a:spcPct val="150000"/>
              </a:lnSpc>
              <a:buFont typeface="Arial" pitchFamily="34" charset="0"/>
              <a:buChar char="•"/>
            </a:pPr>
            <a:endParaRPr lang="en-US" altLang="ko-KR" sz="2000" b="1" dirty="0">
              <a:solidFill>
                <a:schemeClr val="bg2">
                  <a:lumMod val="50000"/>
                </a:schemeClr>
              </a:solidFill>
              <a:latin typeface="+mn-ea"/>
              <a:cs typeface="Times New Roman" pitchFamily="18" charset="0"/>
            </a:endParaRPr>
          </a:p>
          <a:p>
            <a:pPr algn="l"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 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운동량방정식</a:t>
            </a:r>
            <a:endParaRPr lang="en-US" altLang="ko-KR" sz="2000" b="1" dirty="0">
              <a:solidFill>
                <a:schemeClr val="bg2">
                  <a:lumMod val="50000"/>
                </a:schemeClr>
              </a:solidFill>
              <a:latin typeface="+mn-ea"/>
              <a:cs typeface="Times New Roman" pitchFamily="18" charset="0"/>
            </a:endParaRPr>
          </a:p>
          <a:p>
            <a:pPr algn="l" eaLnBrk="1" hangingPunct="1">
              <a:lnSpc>
                <a:spcPct val="150000"/>
              </a:lnSpc>
              <a:buFont typeface="Arial" pitchFamily="34" charset="0"/>
              <a:buChar char="•"/>
            </a:pPr>
            <a:endParaRPr lang="en-US" altLang="ko-KR" sz="2000" b="1" dirty="0">
              <a:solidFill>
                <a:schemeClr val="bg2">
                  <a:lumMod val="50000"/>
                </a:schemeClr>
              </a:solidFill>
              <a:latin typeface="+mn-ea"/>
              <a:cs typeface="Times New Roman" pitchFamily="18" charset="0"/>
            </a:endParaRPr>
          </a:p>
          <a:p>
            <a:pPr algn="l"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 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에너지방정식</a:t>
            </a:r>
            <a:endParaRPr lang="en-US" altLang="ko-KR" sz="2000" b="1" dirty="0">
              <a:solidFill>
                <a:schemeClr val="bg2">
                  <a:lumMod val="50000"/>
                </a:schemeClr>
              </a:solidFill>
              <a:latin typeface="+mn-ea"/>
              <a:cs typeface="Times New Roman" pitchFamily="18" charset="0"/>
            </a:endParaRPr>
          </a:p>
          <a:p>
            <a:pPr algn="l" eaLnBrk="1" hangingPunct="1">
              <a:lnSpc>
                <a:spcPct val="150000"/>
              </a:lnSpc>
            </a:pPr>
            <a:endParaRPr lang="en-US" altLang="ko-KR" sz="20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ea typeface="HY수평선B" pitchFamily="18" charset="-127"/>
              <a:cs typeface="Times New Roman" pitchFamily="18" charset="0"/>
            </a:endParaRPr>
          </a:p>
          <a:p>
            <a:pPr algn="l" eaLnBrk="1" hangingPunct="1">
              <a:lnSpc>
                <a:spcPct val="150000"/>
              </a:lnSpc>
              <a:buFont typeface="Arial" pitchFamily="34" charset="0"/>
              <a:buChar char="•"/>
            </a:pPr>
            <a:endParaRPr lang="en-US" altLang="ko-KR" sz="20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ea typeface="HY수평선B" pitchFamily="18" charset="-127"/>
              <a:cs typeface="Times New Roman" pitchFamily="18" charset="0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270" y="2604157"/>
            <a:ext cx="4676775" cy="1885950"/>
          </a:xfrm>
          <a:prstGeom prst="rect">
            <a:avLst/>
          </a:prstGeom>
        </p:spPr>
      </p:pic>
      <p:graphicFrame>
        <p:nvGraphicFramePr>
          <p:cNvPr id="1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822198"/>
              </p:ext>
            </p:extLst>
          </p:nvPr>
        </p:nvGraphicFramePr>
        <p:xfrm>
          <a:off x="5192650" y="2372330"/>
          <a:ext cx="1562100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7" name="Equation" r:id="rId5" imgW="927000" imgH="228600" progId="Equation.DSMT4">
                  <p:embed/>
                </p:oleObj>
              </mc:Choice>
              <mc:Fallback>
                <p:oleObj name="Equation" r:id="rId5" imgW="927000" imgH="228600" progId="Equation.DSMT4">
                  <p:embed/>
                  <p:pic>
                    <p:nvPicPr>
                      <p:cNvPr id="5017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2650" y="2372330"/>
                        <a:ext cx="1562100" cy="396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7531430"/>
              </p:ext>
            </p:extLst>
          </p:nvPr>
        </p:nvGraphicFramePr>
        <p:xfrm>
          <a:off x="5192917" y="4336100"/>
          <a:ext cx="235585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8" name="Equation" r:id="rId7" imgW="1396800" imgH="444240" progId="Equation.DSMT4">
                  <p:embed/>
                </p:oleObj>
              </mc:Choice>
              <mc:Fallback>
                <p:oleObj name="Equation" r:id="rId7" imgW="1396800" imgH="444240" progId="Equation.DSMT4">
                  <p:embed/>
                  <p:pic>
                    <p:nvPicPr>
                      <p:cNvPr id="5018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2917" y="4336100"/>
                        <a:ext cx="2355850" cy="774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8594963"/>
              </p:ext>
            </p:extLst>
          </p:nvPr>
        </p:nvGraphicFramePr>
        <p:xfrm>
          <a:off x="5192650" y="3320059"/>
          <a:ext cx="3805237" cy="684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9" name="Equation" r:id="rId9" imgW="2260440" imgH="393480" progId="Equation.DSMT4">
                  <p:embed/>
                </p:oleObj>
              </mc:Choice>
              <mc:Fallback>
                <p:oleObj name="Equation" r:id="rId9" imgW="2260440" imgH="393480" progId="Equation.DSMT4">
                  <p:embed/>
                  <p:pic>
                    <p:nvPicPr>
                      <p:cNvPr id="5325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2650" y="3320059"/>
                        <a:ext cx="3805237" cy="684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5120713"/>
              </p:ext>
            </p:extLst>
          </p:nvPr>
        </p:nvGraphicFramePr>
        <p:xfrm>
          <a:off x="1568534" y="4969677"/>
          <a:ext cx="2541588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0" name="Equation" r:id="rId11" imgW="1511280" imgH="393480" progId="Equation.DSMT4">
                  <p:embed/>
                </p:oleObj>
              </mc:Choice>
              <mc:Fallback>
                <p:oleObj name="Equation" r:id="rId11" imgW="1511280" imgH="393480" progId="Equation.DSMT4">
                  <p:embed/>
                  <p:pic>
                    <p:nvPicPr>
                      <p:cNvPr id="13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8534" y="4969677"/>
                        <a:ext cx="2541588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9837442"/>
              </p:ext>
            </p:extLst>
          </p:nvPr>
        </p:nvGraphicFramePr>
        <p:xfrm>
          <a:off x="2062247" y="5690402"/>
          <a:ext cx="1579562" cy="862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1" name="Equation" r:id="rId13" imgW="939600" imgH="495000" progId="Equation.DSMT4">
                  <p:embed/>
                </p:oleObj>
              </mc:Choice>
              <mc:Fallback>
                <p:oleObj name="Equation" r:id="rId13" imgW="939600" imgH="495000" progId="Equation.DSMT4">
                  <p:embed/>
                  <p:pic>
                    <p:nvPicPr>
                      <p:cNvPr id="1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2247" y="5690402"/>
                        <a:ext cx="1579562" cy="862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직사각형 26"/>
          <p:cNvSpPr/>
          <p:nvPr/>
        </p:nvSpPr>
        <p:spPr>
          <a:xfrm>
            <a:off x="1043608" y="4869160"/>
            <a:ext cx="3672408" cy="17281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75817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16" y="11663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2">
                    <a:lumMod val="75000"/>
                  </a:schemeClr>
                </a:solidFill>
              </a:rPr>
              <a:t>3</a:t>
            </a:r>
            <a:r>
              <a:rPr lang="ko-KR" altLang="en-US" b="1" dirty="0">
                <a:solidFill>
                  <a:schemeClr val="tx2">
                    <a:lumMod val="75000"/>
                  </a:schemeClr>
                </a:solidFill>
              </a:rPr>
              <a:t>장</a:t>
            </a:r>
            <a:r>
              <a:rPr lang="en-US" altLang="ko-KR" b="1" dirty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ko-KR" altLang="en-US" b="1" dirty="0" err="1">
                <a:solidFill>
                  <a:schemeClr val="tx2">
                    <a:lumMod val="75000"/>
                  </a:schemeClr>
                </a:solidFill>
              </a:rPr>
              <a:t>동수역학</a:t>
            </a:r>
            <a:endParaRPr lang="ko-KR" alt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99792" y="116632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2">
                    <a:lumMod val="75000"/>
                  </a:schemeClr>
                </a:solidFill>
              </a:rPr>
              <a:t>1. </a:t>
            </a:r>
            <a:r>
              <a:rPr lang="ko-KR" altLang="en-US" b="1" dirty="0">
                <a:solidFill>
                  <a:schemeClr val="tx2">
                    <a:lumMod val="75000"/>
                  </a:schemeClr>
                </a:solidFill>
              </a:rPr>
              <a:t>유체와 흐름의 분류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1729" y="21307"/>
            <a:ext cx="1522271" cy="1103437"/>
          </a:xfrm>
          <a:prstGeom prst="rect">
            <a:avLst/>
          </a:prstGeom>
        </p:spPr>
      </p:pic>
      <p:sp>
        <p:nvSpPr>
          <p:cNvPr id="11" name="제목 1"/>
          <p:cNvSpPr txBox="1">
            <a:spLocks/>
          </p:cNvSpPr>
          <p:nvPr/>
        </p:nvSpPr>
        <p:spPr>
          <a:xfrm>
            <a:off x="251520" y="892572"/>
            <a:ext cx="6980312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ko-KR" altLang="en-US" sz="2800" b="1" dirty="0">
                <a:solidFill>
                  <a:schemeClr val="tx2"/>
                </a:solidFill>
                <a:latin typeface="+mj-ea"/>
                <a:cs typeface="Times New Roman" pitchFamily="18" charset="0"/>
              </a:rPr>
              <a:t> </a:t>
            </a:r>
            <a:r>
              <a:rPr lang="ko-KR" altLang="en-US" sz="2800" b="1" dirty="0" err="1">
                <a:solidFill>
                  <a:schemeClr val="tx2"/>
                </a:solidFill>
                <a:latin typeface="+mj-ea"/>
                <a:cs typeface="Times New Roman" pitchFamily="18" charset="0"/>
              </a:rPr>
              <a:t>이상유체</a:t>
            </a:r>
            <a:r>
              <a:rPr lang="ko-KR" altLang="en-US" sz="2800" b="1" dirty="0">
                <a:solidFill>
                  <a:schemeClr val="tx2"/>
                </a:solidFill>
                <a:latin typeface="+mj-ea"/>
                <a:cs typeface="Times New Roman" pitchFamily="18" charset="0"/>
              </a:rPr>
              <a:t> </a:t>
            </a:r>
            <a:r>
              <a:rPr lang="en-US" altLang="ko-KR" sz="2800" b="1" dirty="0">
                <a:solidFill>
                  <a:schemeClr val="tx2"/>
                </a:solidFill>
                <a:latin typeface="+mj-ea"/>
                <a:cs typeface="Times New Roman" pitchFamily="18" charset="0"/>
              </a:rPr>
              <a:t>vs. </a:t>
            </a:r>
            <a:r>
              <a:rPr lang="ko-KR" altLang="en-US" sz="2800" b="1" dirty="0" err="1">
                <a:solidFill>
                  <a:schemeClr val="tx2"/>
                </a:solidFill>
                <a:latin typeface="+mj-ea"/>
                <a:cs typeface="Times New Roman" pitchFamily="18" charset="0"/>
              </a:rPr>
              <a:t>실제유체</a:t>
            </a:r>
            <a:endParaRPr lang="ko-KR" altLang="en-US" sz="2800" b="1" dirty="0">
              <a:solidFill>
                <a:schemeClr val="tx2"/>
              </a:solidFill>
              <a:latin typeface="+mj-ea"/>
              <a:cs typeface="Times New Roman" pitchFamily="18" charset="0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683568" y="2030541"/>
            <a:ext cx="807249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ko-KR" altLang="en-US" sz="2000" b="1" dirty="0" err="1">
                <a:solidFill>
                  <a:schemeClr val="bg2">
                    <a:lumMod val="50000"/>
                  </a:schemeClr>
                </a:solidFill>
              </a:rPr>
              <a:t>실제유체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</a:rPr>
              <a:t>(Real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</a:rPr>
              <a:t>Fluids)</a:t>
            </a:r>
          </a:p>
          <a:p>
            <a:pPr lvl="1">
              <a:lnSpc>
                <a:spcPct val="150000"/>
              </a:lnSpc>
            </a:pP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</a:rPr>
              <a:t>Compressible: </a:t>
            </a:r>
            <a:r>
              <a:rPr lang="el-GR" altLang="ko-KR" sz="2000" b="1" dirty="0">
                <a:solidFill>
                  <a:schemeClr val="bg2">
                    <a:lumMod val="50000"/>
                  </a:schemeClr>
                </a:solidFill>
              </a:rPr>
              <a:t>ρ</a:t>
            </a: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</a:rPr>
              <a:t> is not constant</a:t>
            </a:r>
          </a:p>
          <a:p>
            <a:pPr lvl="1">
              <a:lnSpc>
                <a:spcPct val="150000"/>
              </a:lnSpc>
            </a:pP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</a:rPr>
              <a:t>Viscous </a:t>
            </a:r>
          </a:p>
          <a:p>
            <a:pPr lvl="1">
              <a:lnSpc>
                <a:spcPct val="150000"/>
              </a:lnSpc>
            </a:pPr>
            <a:r>
              <a:rPr lang="ko-KR" altLang="en-US" sz="2000" b="1" dirty="0" err="1">
                <a:solidFill>
                  <a:schemeClr val="bg2">
                    <a:lumMod val="50000"/>
                  </a:schemeClr>
                </a:solidFill>
              </a:rPr>
              <a:t>경계층이론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</a:rPr>
              <a:t>(Boundary layer theory)</a:t>
            </a:r>
          </a:p>
          <a:p>
            <a:pPr lvl="1">
              <a:lnSpc>
                <a:spcPct val="150000"/>
              </a:lnSpc>
            </a:pPr>
            <a:endParaRPr lang="en-US" altLang="ko-KR" sz="2000" b="1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ko-KR" altLang="en-US" sz="2000" b="1" dirty="0" err="1">
                <a:solidFill>
                  <a:schemeClr val="bg2">
                    <a:lumMod val="50000"/>
                  </a:schemeClr>
                </a:solidFill>
              </a:rPr>
              <a:t>이상유체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</a:rPr>
              <a:t>(Ideal Fluids)</a:t>
            </a:r>
          </a:p>
          <a:p>
            <a:pPr lvl="1">
              <a:lnSpc>
                <a:spcPct val="150000"/>
              </a:lnSpc>
            </a:pP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</a:rPr>
              <a:t>Incompressible: </a:t>
            </a:r>
            <a:r>
              <a:rPr lang="el-GR" altLang="ko-KR" sz="2000" b="1" dirty="0">
                <a:solidFill>
                  <a:schemeClr val="bg2">
                    <a:lumMod val="50000"/>
                  </a:schemeClr>
                </a:solidFill>
              </a:rPr>
              <a:t>ρ</a:t>
            </a: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</a:rPr>
              <a:t> is constant</a:t>
            </a:r>
          </a:p>
          <a:p>
            <a:pPr lvl="1">
              <a:lnSpc>
                <a:spcPct val="150000"/>
              </a:lnSpc>
            </a:pP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</a:rPr>
              <a:t>Inviscid</a:t>
            </a:r>
          </a:p>
          <a:p>
            <a:pPr lvl="1">
              <a:lnSpc>
                <a:spcPct val="150000"/>
              </a:lnSpc>
            </a:pPr>
            <a:r>
              <a:rPr lang="ko-KR" altLang="en-US" sz="2000" b="1" dirty="0" err="1">
                <a:solidFill>
                  <a:schemeClr val="bg2">
                    <a:lumMod val="50000"/>
                  </a:schemeClr>
                </a:solidFill>
              </a:rPr>
              <a:t>포텐샬흐름이론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</a:rPr>
              <a:t>(Potential flow theory)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716" y="657958"/>
            <a:ext cx="3985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2">
                    <a:lumMod val="75000"/>
                  </a:schemeClr>
                </a:solidFill>
              </a:rPr>
              <a:t>1.1 </a:t>
            </a:r>
            <a:r>
              <a:rPr lang="ko-KR" altLang="en-US" b="1" dirty="0" err="1">
                <a:solidFill>
                  <a:schemeClr val="tx2">
                    <a:lumMod val="75000"/>
                  </a:schemeClr>
                </a:solidFill>
              </a:rPr>
              <a:t>이상유체와</a:t>
            </a:r>
            <a:r>
              <a:rPr lang="ko-KR" altLang="en-US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ko-KR" altLang="en-US" b="1" dirty="0" err="1">
                <a:solidFill>
                  <a:schemeClr val="tx2">
                    <a:lumMod val="75000"/>
                  </a:schemeClr>
                </a:solidFill>
              </a:rPr>
              <a:t>실제유체</a:t>
            </a:r>
            <a:endParaRPr lang="ko-KR" alt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8FB28-5BEC-4761-96B4-48370549BEAA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36940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16" y="11663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2">
                    <a:lumMod val="75000"/>
                  </a:schemeClr>
                </a:solidFill>
              </a:rPr>
              <a:t>3</a:t>
            </a:r>
            <a:r>
              <a:rPr lang="ko-KR" altLang="en-US" b="1" dirty="0">
                <a:solidFill>
                  <a:schemeClr val="tx2">
                    <a:lumMod val="75000"/>
                  </a:schemeClr>
                </a:solidFill>
              </a:rPr>
              <a:t>장</a:t>
            </a:r>
            <a:r>
              <a:rPr lang="en-US" altLang="ko-KR" b="1" dirty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ko-KR" altLang="en-US" b="1" dirty="0" err="1">
                <a:solidFill>
                  <a:schemeClr val="tx2">
                    <a:lumMod val="75000"/>
                  </a:schemeClr>
                </a:solidFill>
              </a:rPr>
              <a:t>동수역학</a:t>
            </a:r>
            <a:endParaRPr lang="ko-KR" alt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99792" y="116632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2">
                    <a:lumMod val="75000"/>
                  </a:schemeClr>
                </a:solidFill>
              </a:rPr>
              <a:t>1. </a:t>
            </a:r>
            <a:r>
              <a:rPr lang="ko-KR" altLang="en-US" b="1" dirty="0">
                <a:solidFill>
                  <a:schemeClr val="tx2">
                    <a:lumMod val="75000"/>
                  </a:schemeClr>
                </a:solidFill>
              </a:rPr>
              <a:t>유체와 흐름의 분류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1729" y="21307"/>
            <a:ext cx="1522271" cy="1103437"/>
          </a:xfrm>
          <a:prstGeom prst="rect">
            <a:avLst/>
          </a:prstGeom>
        </p:spPr>
      </p:pic>
      <p:sp>
        <p:nvSpPr>
          <p:cNvPr id="11" name="제목 1"/>
          <p:cNvSpPr txBox="1">
            <a:spLocks/>
          </p:cNvSpPr>
          <p:nvPr/>
        </p:nvSpPr>
        <p:spPr>
          <a:xfrm>
            <a:off x="251520" y="892572"/>
            <a:ext cx="6980312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ko-KR" altLang="en-US" sz="2800" b="1" dirty="0">
                <a:solidFill>
                  <a:schemeClr val="tx2"/>
                </a:solidFill>
                <a:latin typeface="+mj-ea"/>
                <a:cs typeface="Times New Roman" pitchFamily="18" charset="0"/>
              </a:rPr>
              <a:t> </a:t>
            </a:r>
            <a:r>
              <a:rPr lang="en-US" altLang="ko-KR" sz="2800" b="1" dirty="0">
                <a:solidFill>
                  <a:schemeClr val="tx2"/>
                </a:solidFill>
                <a:latin typeface="+mj-ea"/>
                <a:cs typeface="Times New Roman" pitchFamily="18" charset="0"/>
              </a:rPr>
              <a:t>1, 2, 3</a:t>
            </a:r>
            <a:r>
              <a:rPr lang="ko-KR" altLang="en-US" sz="2800" b="1" dirty="0">
                <a:solidFill>
                  <a:schemeClr val="tx2"/>
                </a:solidFill>
                <a:latin typeface="+mj-ea"/>
                <a:cs typeface="Times New Roman" pitchFamily="18" charset="0"/>
              </a:rPr>
              <a:t>차원 흐름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716" y="657958"/>
            <a:ext cx="3985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2">
                    <a:lumMod val="75000"/>
                  </a:schemeClr>
                </a:solidFill>
              </a:rPr>
              <a:t>1.2 </a:t>
            </a:r>
            <a:r>
              <a:rPr lang="ko-KR" altLang="en-US" b="1" dirty="0">
                <a:solidFill>
                  <a:schemeClr val="tx2">
                    <a:lumMod val="75000"/>
                  </a:schemeClr>
                </a:solidFill>
              </a:rPr>
              <a:t>흐름의 분류</a:t>
            </a:r>
          </a:p>
        </p:txBody>
      </p:sp>
      <p:sp>
        <p:nvSpPr>
          <p:cNvPr id="9" name="부제목 2"/>
          <p:cNvSpPr>
            <a:spLocks noGrp="1"/>
          </p:cNvSpPr>
          <p:nvPr>
            <p:ph type="subTitle" idx="1"/>
          </p:nvPr>
        </p:nvSpPr>
        <p:spPr>
          <a:xfrm>
            <a:off x="642910" y="1959036"/>
            <a:ext cx="7929617" cy="5025740"/>
          </a:xfrm>
        </p:spPr>
        <p:txBody>
          <a:bodyPr>
            <a:normAutofit/>
          </a:bodyPr>
          <a:lstStyle/>
          <a:p>
            <a:pPr algn="l"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 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정규직교좌표계에서 유속의 세 성분</a:t>
            </a:r>
            <a:endParaRPr lang="en-US" altLang="ko-KR" sz="2000" b="1" dirty="0">
              <a:solidFill>
                <a:schemeClr val="bg2">
                  <a:lumMod val="50000"/>
                </a:schemeClr>
              </a:solidFill>
              <a:latin typeface="+mn-ea"/>
              <a:cs typeface="Times New Roman" pitchFamily="18" charset="0"/>
            </a:endParaRPr>
          </a:p>
          <a:p>
            <a:pPr lvl="1" algn="l">
              <a:lnSpc>
                <a:spcPct val="150000"/>
              </a:lnSpc>
            </a:pPr>
            <a:endParaRPr lang="en-US" altLang="ko-KR" sz="2000" b="1" dirty="0">
              <a:solidFill>
                <a:schemeClr val="bg2">
                  <a:lumMod val="50000"/>
                </a:schemeClr>
              </a:solidFill>
              <a:latin typeface="+mn-ea"/>
              <a:cs typeface="Times New Roman" pitchFamily="18" charset="0"/>
            </a:endParaRPr>
          </a:p>
          <a:p>
            <a:pPr algn="l"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 1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차원</a:t>
            </a: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, 2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차원</a:t>
            </a: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, 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그리고 </a:t>
            </a: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3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차원 흐름</a:t>
            </a:r>
            <a:endParaRPr lang="en-US" altLang="ko-KR" sz="2000" b="1" dirty="0">
              <a:solidFill>
                <a:schemeClr val="bg2">
                  <a:lumMod val="50000"/>
                </a:schemeClr>
              </a:solidFill>
              <a:latin typeface="+mn-ea"/>
              <a:cs typeface="Times New Roman" pitchFamily="18" charset="0"/>
            </a:endParaRPr>
          </a:p>
        </p:txBody>
      </p:sp>
      <p:graphicFrame>
        <p:nvGraphicFramePr>
          <p:cNvPr id="13" name="개체 12"/>
          <p:cNvGraphicFramePr>
            <a:graphicFrameLocks noChangeAspect="1"/>
          </p:cNvGraphicFramePr>
          <p:nvPr>
            <p:extLst/>
          </p:nvPr>
        </p:nvGraphicFramePr>
        <p:xfrm>
          <a:off x="1651000" y="2503240"/>
          <a:ext cx="5456238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4" name="Equation" r:id="rId4" imgW="2755800" imgH="241200" progId="Equation.DSMT4">
                  <p:embed/>
                </p:oleObj>
              </mc:Choice>
              <mc:Fallback>
                <p:oleObj name="Equation" r:id="rId4" imgW="2755800" imgH="241200" progId="Equation.DSMT4">
                  <p:embed/>
                  <p:pic>
                    <p:nvPicPr>
                      <p:cNvPr id="13" name="개체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1000" y="2503240"/>
                        <a:ext cx="5456238" cy="493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그림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7585" y="3645024"/>
            <a:ext cx="4445242" cy="2304256"/>
          </a:xfrm>
          <a:prstGeom prst="rect">
            <a:avLst/>
          </a:prstGeom>
        </p:spPr>
      </p:pic>
      <p:sp>
        <p:nvSpPr>
          <p:cNvPr id="15" name="직사각형 14"/>
          <p:cNvSpPr/>
          <p:nvPr/>
        </p:nvSpPr>
        <p:spPr>
          <a:xfrm>
            <a:off x="5593033" y="4212021"/>
            <a:ext cx="32775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b="1" dirty="0">
                <a:solidFill>
                  <a:schemeClr val="bg2">
                    <a:lumMod val="50000"/>
                  </a:schemeClr>
                </a:solidFill>
                <a:latin typeface="+mn-ea"/>
              </a:rPr>
              <a:t>하천</a:t>
            </a:r>
            <a:r>
              <a:rPr lang="en-US" altLang="ko-KR" b="1" dirty="0">
                <a:solidFill>
                  <a:schemeClr val="bg2">
                    <a:lumMod val="50000"/>
                  </a:schemeClr>
                </a:solidFill>
                <a:latin typeface="+mn-ea"/>
              </a:rPr>
              <a:t>: 1</a:t>
            </a:r>
            <a:r>
              <a:rPr lang="ko-KR" altLang="en-US" b="1" dirty="0">
                <a:solidFill>
                  <a:schemeClr val="bg2">
                    <a:lumMod val="50000"/>
                  </a:schemeClr>
                </a:solidFill>
                <a:latin typeface="+mn-ea"/>
              </a:rPr>
              <a:t>차원 흐름 </a:t>
            </a:r>
            <a:r>
              <a:rPr lang="en-US" altLang="ko-KR" b="1" dirty="0">
                <a:solidFill>
                  <a:schemeClr val="bg2">
                    <a:lumMod val="50000"/>
                  </a:schemeClr>
                </a:solidFill>
                <a:latin typeface="+mn-ea"/>
              </a:rPr>
              <a:t>(v &amp; w </a:t>
            </a:r>
            <a:r>
              <a:rPr lang="ko-KR" altLang="en-US" b="1" dirty="0">
                <a:solidFill>
                  <a:schemeClr val="bg2">
                    <a:lumMod val="50000"/>
                  </a:schemeClr>
                </a:solidFill>
                <a:latin typeface="+mn-ea"/>
              </a:rPr>
              <a:t>무시</a:t>
            </a:r>
            <a:r>
              <a:rPr lang="en-US" altLang="ko-KR" b="1" dirty="0">
                <a:solidFill>
                  <a:schemeClr val="bg2">
                    <a:lumMod val="50000"/>
                  </a:schemeClr>
                </a:solidFill>
                <a:latin typeface="+mn-ea"/>
              </a:rPr>
              <a:t>)</a:t>
            </a:r>
          </a:p>
          <a:p>
            <a:r>
              <a:rPr lang="ko-KR" altLang="en-US" b="1" dirty="0">
                <a:solidFill>
                  <a:schemeClr val="bg2">
                    <a:lumMod val="50000"/>
                  </a:schemeClr>
                </a:solidFill>
                <a:latin typeface="+mn-ea"/>
              </a:rPr>
              <a:t>하구</a:t>
            </a:r>
            <a:r>
              <a:rPr lang="en-US" altLang="ko-KR" b="1" dirty="0">
                <a:solidFill>
                  <a:schemeClr val="bg2">
                    <a:lumMod val="50000"/>
                  </a:schemeClr>
                </a:solidFill>
                <a:latin typeface="+mn-ea"/>
              </a:rPr>
              <a:t>: 2</a:t>
            </a:r>
            <a:r>
              <a:rPr lang="ko-KR" altLang="en-US" b="1" dirty="0">
                <a:solidFill>
                  <a:schemeClr val="bg2">
                    <a:lumMod val="50000"/>
                  </a:schemeClr>
                </a:solidFill>
                <a:latin typeface="+mn-ea"/>
              </a:rPr>
              <a:t>차원 흐름 </a:t>
            </a:r>
            <a:r>
              <a:rPr lang="en-US" altLang="ko-KR" b="1" dirty="0">
                <a:solidFill>
                  <a:schemeClr val="bg2">
                    <a:lumMod val="50000"/>
                  </a:schemeClr>
                </a:solidFill>
                <a:latin typeface="+mn-ea"/>
              </a:rPr>
              <a:t>(w </a:t>
            </a:r>
            <a:r>
              <a:rPr lang="ko-KR" altLang="en-US" b="1" dirty="0">
                <a:solidFill>
                  <a:schemeClr val="bg2">
                    <a:lumMod val="50000"/>
                  </a:schemeClr>
                </a:solidFill>
                <a:latin typeface="+mn-ea"/>
              </a:rPr>
              <a:t>무시</a:t>
            </a:r>
            <a:r>
              <a:rPr lang="en-US" altLang="ko-KR" b="1" dirty="0">
                <a:solidFill>
                  <a:schemeClr val="bg2">
                    <a:lumMod val="50000"/>
                  </a:schemeClr>
                </a:solidFill>
                <a:latin typeface="+mn-ea"/>
              </a:rPr>
              <a:t>)</a:t>
            </a:r>
          </a:p>
          <a:p>
            <a:r>
              <a:rPr lang="ko-KR" altLang="en-US" b="1" dirty="0">
                <a:solidFill>
                  <a:schemeClr val="bg2">
                    <a:lumMod val="50000"/>
                  </a:schemeClr>
                </a:solidFill>
                <a:latin typeface="+mn-ea"/>
              </a:rPr>
              <a:t>바다</a:t>
            </a:r>
            <a:r>
              <a:rPr lang="en-US" altLang="ko-KR" b="1" dirty="0">
                <a:solidFill>
                  <a:schemeClr val="bg2">
                    <a:lumMod val="50000"/>
                  </a:schemeClr>
                </a:solidFill>
                <a:latin typeface="+mn-ea"/>
              </a:rPr>
              <a:t>: 3</a:t>
            </a:r>
            <a:r>
              <a:rPr lang="ko-KR" altLang="en-US" b="1" dirty="0">
                <a:solidFill>
                  <a:schemeClr val="bg2">
                    <a:lumMod val="50000"/>
                  </a:schemeClr>
                </a:solidFill>
                <a:latin typeface="+mn-ea"/>
              </a:rPr>
              <a:t>차원 흐름 </a:t>
            </a: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8FB28-5BEC-4761-96B4-48370549BEAA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5336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16" y="11663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2">
                    <a:lumMod val="75000"/>
                  </a:schemeClr>
                </a:solidFill>
              </a:rPr>
              <a:t>3</a:t>
            </a:r>
            <a:r>
              <a:rPr lang="ko-KR" altLang="en-US" b="1" dirty="0">
                <a:solidFill>
                  <a:schemeClr val="tx2">
                    <a:lumMod val="75000"/>
                  </a:schemeClr>
                </a:solidFill>
              </a:rPr>
              <a:t>장</a:t>
            </a:r>
            <a:r>
              <a:rPr lang="en-US" altLang="ko-KR" b="1" dirty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ko-KR" altLang="en-US" b="1" dirty="0" err="1">
                <a:solidFill>
                  <a:schemeClr val="tx2">
                    <a:lumMod val="75000"/>
                  </a:schemeClr>
                </a:solidFill>
              </a:rPr>
              <a:t>동수역학</a:t>
            </a:r>
            <a:endParaRPr lang="ko-KR" alt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99792" y="116632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2">
                    <a:lumMod val="75000"/>
                  </a:schemeClr>
                </a:solidFill>
              </a:rPr>
              <a:t>1. </a:t>
            </a:r>
            <a:r>
              <a:rPr lang="ko-KR" altLang="en-US" b="1" dirty="0">
                <a:solidFill>
                  <a:schemeClr val="tx2">
                    <a:lumMod val="75000"/>
                  </a:schemeClr>
                </a:solidFill>
              </a:rPr>
              <a:t>유체와 흐름의 분류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1729" y="21307"/>
            <a:ext cx="1522271" cy="1103437"/>
          </a:xfrm>
          <a:prstGeom prst="rect">
            <a:avLst/>
          </a:prstGeom>
        </p:spPr>
      </p:pic>
      <p:sp>
        <p:nvSpPr>
          <p:cNvPr id="11" name="제목 1"/>
          <p:cNvSpPr txBox="1">
            <a:spLocks/>
          </p:cNvSpPr>
          <p:nvPr/>
        </p:nvSpPr>
        <p:spPr>
          <a:xfrm>
            <a:off x="251520" y="892572"/>
            <a:ext cx="6980312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ko-KR" altLang="en-US" sz="2800" b="1" dirty="0">
                <a:solidFill>
                  <a:schemeClr val="tx2"/>
                </a:solidFill>
                <a:latin typeface="+mj-ea"/>
                <a:cs typeface="Times New Roman" pitchFamily="18" charset="0"/>
              </a:rPr>
              <a:t> 흐름의 분류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716" y="657958"/>
            <a:ext cx="3985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2">
                    <a:lumMod val="75000"/>
                  </a:schemeClr>
                </a:solidFill>
              </a:rPr>
              <a:t>1.2 </a:t>
            </a:r>
            <a:r>
              <a:rPr lang="ko-KR" altLang="en-US" b="1" dirty="0">
                <a:solidFill>
                  <a:schemeClr val="tx2">
                    <a:lumMod val="75000"/>
                  </a:schemeClr>
                </a:solidFill>
              </a:rPr>
              <a:t>흐름의 분류</a:t>
            </a:r>
          </a:p>
        </p:txBody>
      </p:sp>
      <p:sp>
        <p:nvSpPr>
          <p:cNvPr id="9" name="부제목 2"/>
          <p:cNvSpPr>
            <a:spLocks noGrp="1"/>
          </p:cNvSpPr>
          <p:nvPr>
            <p:ph type="subTitle" idx="1"/>
          </p:nvPr>
        </p:nvSpPr>
        <p:spPr>
          <a:xfrm>
            <a:off x="642910" y="1959036"/>
            <a:ext cx="7929617" cy="4062252"/>
          </a:xfrm>
        </p:spPr>
        <p:txBody>
          <a:bodyPr>
            <a:normAutofit/>
          </a:bodyPr>
          <a:lstStyle/>
          <a:p>
            <a:pPr algn="l"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 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등류와</a:t>
            </a: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 </a:t>
            </a:r>
            <a:r>
              <a:rPr lang="ko-KR" altLang="en-US" sz="2000" b="1" dirty="0" err="1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부등류</a:t>
            </a:r>
            <a:endParaRPr lang="en-US" altLang="ko-KR" sz="2000" b="1" dirty="0">
              <a:solidFill>
                <a:schemeClr val="bg2">
                  <a:lumMod val="50000"/>
                </a:schemeClr>
              </a:solidFill>
              <a:latin typeface="+mn-ea"/>
              <a:cs typeface="Times New Roman" pitchFamily="18" charset="0"/>
            </a:endParaRPr>
          </a:p>
          <a:p>
            <a:pPr algn="l" eaLnBrk="1" hangingPunct="1">
              <a:lnSpc>
                <a:spcPct val="150000"/>
              </a:lnSpc>
            </a:pP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  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공간</a:t>
            </a: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(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거리</a:t>
            </a: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)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에 따른 흐름의 변화 여부</a:t>
            </a:r>
            <a:endParaRPr lang="en-US" altLang="ko-KR" sz="2000" b="1" dirty="0">
              <a:solidFill>
                <a:schemeClr val="bg2">
                  <a:lumMod val="50000"/>
                </a:schemeClr>
              </a:solidFill>
              <a:latin typeface="+mn-ea"/>
              <a:cs typeface="Times New Roman" pitchFamily="18" charset="0"/>
            </a:endParaRP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 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정상류와 </a:t>
            </a:r>
            <a:r>
              <a:rPr lang="ko-KR" altLang="en-US" sz="2000" b="1" dirty="0" err="1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부정류</a:t>
            </a: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 </a:t>
            </a:r>
          </a:p>
          <a:p>
            <a:pPr algn="l">
              <a:lnSpc>
                <a:spcPct val="150000"/>
              </a:lnSpc>
            </a:pP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  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시간에 따른 흐름의 변화 여부</a:t>
            </a:r>
            <a:endParaRPr lang="en-US" altLang="ko-KR" sz="2000" b="1" dirty="0">
              <a:solidFill>
                <a:schemeClr val="bg2">
                  <a:lumMod val="50000"/>
                </a:schemeClr>
              </a:solidFill>
              <a:latin typeface="+mn-ea"/>
              <a:cs typeface="Times New Roman" pitchFamily="18" charset="0"/>
            </a:endParaRP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 </a:t>
            </a:r>
            <a:r>
              <a:rPr lang="ko-KR" altLang="en-US" sz="2000" b="1" dirty="0" err="1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층류와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 난류</a:t>
            </a:r>
            <a:endParaRPr lang="en-US" altLang="ko-KR" sz="2000" b="1" dirty="0">
              <a:solidFill>
                <a:schemeClr val="bg2">
                  <a:lumMod val="50000"/>
                </a:schemeClr>
              </a:solidFill>
              <a:latin typeface="+mn-ea"/>
              <a:cs typeface="Times New Roman" pitchFamily="18" charset="0"/>
            </a:endParaRPr>
          </a:p>
          <a:p>
            <a:pPr algn="l">
              <a:lnSpc>
                <a:spcPct val="150000"/>
              </a:lnSpc>
            </a:pP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  </a:t>
            </a:r>
            <a:r>
              <a:rPr lang="ko-KR" altLang="en-US" sz="2000" b="1" dirty="0" err="1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점성력과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 </a:t>
            </a:r>
            <a:r>
              <a:rPr lang="ko-KR" altLang="en-US" sz="2000" b="1" dirty="0" err="1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관성력의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 상대적 크기에 따라 분류</a:t>
            </a:r>
            <a:endParaRPr lang="en-US" altLang="ko-KR" sz="2000" b="1" dirty="0">
              <a:solidFill>
                <a:schemeClr val="bg2">
                  <a:lumMod val="50000"/>
                </a:schemeClr>
              </a:solidFill>
              <a:latin typeface="+mn-ea"/>
              <a:cs typeface="Times New Roman" pitchFamily="18" charset="0"/>
            </a:endParaRPr>
          </a:p>
          <a:p>
            <a:pPr algn="l">
              <a:lnSpc>
                <a:spcPct val="150000"/>
              </a:lnSpc>
            </a:pP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  </a:t>
            </a:r>
            <a:r>
              <a:rPr lang="ko-KR" altLang="en-US" sz="2000" b="1" dirty="0" err="1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관수로에서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 </a:t>
            </a: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Re = 2,000 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이상이면 난류</a:t>
            </a:r>
            <a:endParaRPr lang="en-US" altLang="ko-KR" sz="2000" b="1" dirty="0">
              <a:solidFill>
                <a:schemeClr val="bg2">
                  <a:lumMod val="50000"/>
                </a:schemeClr>
              </a:solidFill>
              <a:latin typeface="+mn-ea"/>
              <a:cs typeface="Times New Roman" pitchFamily="18" charset="0"/>
            </a:endParaRPr>
          </a:p>
          <a:p>
            <a:pPr algn="l" eaLnBrk="1" hangingPunct="1">
              <a:lnSpc>
                <a:spcPct val="150000"/>
              </a:lnSpc>
              <a:buFont typeface="Arial" pitchFamily="34" charset="0"/>
              <a:buChar char="•"/>
            </a:pPr>
            <a:endParaRPr lang="en-US" altLang="ko-KR" sz="2000" b="1" dirty="0">
              <a:solidFill>
                <a:schemeClr val="bg2">
                  <a:lumMod val="50000"/>
                </a:schemeClr>
              </a:solidFill>
              <a:latin typeface="+mn-ea"/>
              <a:cs typeface="Times New Roman" pitchFamily="18" charset="0"/>
            </a:endParaRPr>
          </a:p>
          <a:p>
            <a:pPr algn="l" eaLnBrk="1" hangingPunct="1">
              <a:lnSpc>
                <a:spcPct val="150000"/>
              </a:lnSpc>
            </a:pPr>
            <a:endParaRPr lang="en-US" altLang="ko-KR" sz="2000" b="1" dirty="0">
              <a:solidFill>
                <a:schemeClr val="bg2">
                  <a:lumMod val="50000"/>
                </a:schemeClr>
              </a:solidFill>
              <a:latin typeface="+mn-ea"/>
              <a:cs typeface="Times New Roman" pitchFamily="18" charset="0"/>
            </a:endParaRPr>
          </a:p>
          <a:p>
            <a:pPr algn="l" eaLnBrk="1" hangingPunct="1">
              <a:lnSpc>
                <a:spcPct val="150000"/>
              </a:lnSpc>
            </a:pPr>
            <a:endParaRPr lang="en-US" altLang="ko-KR" sz="2000" b="1" dirty="0">
              <a:solidFill>
                <a:schemeClr val="bg2">
                  <a:lumMod val="50000"/>
                </a:schemeClr>
              </a:solidFill>
              <a:latin typeface="+mn-ea"/>
              <a:cs typeface="Times New Roman" pitchFamily="18" charset="0"/>
            </a:endParaRPr>
          </a:p>
          <a:p>
            <a:pPr algn="l" eaLnBrk="1" hangingPunct="1">
              <a:lnSpc>
                <a:spcPct val="150000"/>
              </a:lnSpc>
            </a:pPr>
            <a:endParaRPr lang="en-US" altLang="ko-KR" sz="2000" b="1" dirty="0">
              <a:solidFill>
                <a:schemeClr val="bg2">
                  <a:lumMod val="50000"/>
                </a:schemeClr>
              </a:solidFill>
              <a:latin typeface="+mn-ea"/>
              <a:cs typeface="Times New Roman" pitchFamily="18" charset="0"/>
            </a:endParaRPr>
          </a:p>
          <a:p>
            <a:pPr algn="l" eaLnBrk="1" hangingPunct="1">
              <a:lnSpc>
                <a:spcPct val="150000"/>
              </a:lnSpc>
            </a:pPr>
            <a:endParaRPr lang="en-US" altLang="ko-KR" sz="2000" b="1" dirty="0">
              <a:solidFill>
                <a:schemeClr val="bg2">
                  <a:lumMod val="50000"/>
                </a:schemeClr>
              </a:solidFill>
              <a:latin typeface="+mn-ea"/>
              <a:cs typeface="Times New Roman" pitchFamily="18" charset="0"/>
            </a:endParaRPr>
          </a:p>
          <a:p>
            <a:pPr algn="l" eaLnBrk="1" hangingPunct="1">
              <a:lnSpc>
                <a:spcPct val="150000"/>
              </a:lnSpc>
            </a:pPr>
            <a:endParaRPr lang="en-US" altLang="ko-KR" sz="2000" b="1" dirty="0">
              <a:solidFill>
                <a:schemeClr val="bg2">
                  <a:lumMod val="50000"/>
                </a:schemeClr>
              </a:solidFill>
              <a:latin typeface="+mn-ea"/>
              <a:cs typeface="Times New Roman" pitchFamily="18" charset="0"/>
            </a:endParaRPr>
          </a:p>
          <a:p>
            <a:pPr algn="l" eaLnBrk="1" hangingPunct="1">
              <a:lnSpc>
                <a:spcPct val="150000"/>
              </a:lnSpc>
            </a:pPr>
            <a:endParaRPr lang="en-US" altLang="ko-KR" sz="2000" b="1" dirty="0">
              <a:solidFill>
                <a:schemeClr val="bg2">
                  <a:lumMod val="50000"/>
                </a:schemeClr>
              </a:solidFill>
              <a:latin typeface="+mn-ea"/>
              <a:cs typeface="Times New Roman" pitchFamily="18" charset="0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8FB28-5BEC-4761-96B4-48370549BEAA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30433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16" y="11663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2">
                    <a:lumMod val="75000"/>
                  </a:schemeClr>
                </a:solidFill>
              </a:rPr>
              <a:t>3</a:t>
            </a:r>
            <a:r>
              <a:rPr lang="ko-KR" altLang="en-US" b="1" dirty="0">
                <a:solidFill>
                  <a:schemeClr val="tx2">
                    <a:lumMod val="75000"/>
                  </a:schemeClr>
                </a:solidFill>
              </a:rPr>
              <a:t>장</a:t>
            </a:r>
            <a:r>
              <a:rPr lang="en-US" altLang="ko-KR" b="1" dirty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ko-KR" altLang="en-US" b="1" dirty="0" err="1">
                <a:solidFill>
                  <a:schemeClr val="tx2">
                    <a:lumMod val="75000"/>
                  </a:schemeClr>
                </a:solidFill>
              </a:rPr>
              <a:t>동수역학</a:t>
            </a:r>
            <a:endParaRPr lang="ko-KR" alt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99792" y="116632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2">
                    <a:lumMod val="75000"/>
                  </a:schemeClr>
                </a:solidFill>
              </a:rPr>
              <a:t>1. </a:t>
            </a:r>
            <a:r>
              <a:rPr lang="ko-KR" altLang="en-US" b="1" dirty="0">
                <a:solidFill>
                  <a:schemeClr val="tx2">
                    <a:lumMod val="75000"/>
                  </a:schemeClr>
                </a:solidFill>
              </a:rPr>
              <a:t>유체와 흐름의 분류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1729" y="21307"/>
            <a:ext cx="1522271" cy="1103437"/>
          </a:xfrm>
          <a:prstGeom prst="rect">
            <a:avLst/>
          </a:prstGeom>
        </p:spPr>
      </p:pic>
      <p:sp>
        <p:nvSpPr>
          <p:cNvPr id="11" name="제목 1"/>
          <p:cNvSpPr txBox="1">
            <a:spLocks/>
          </p:cNvSpPr>
          <p:nvPr/>
        </p:nvSpPr>
        <p:spPr>
          <a:xfrm>
            <a:off x="251520" y="892572"/>
            <a:ext cx="6980312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ko-KR" altLang="en-US" sz="2800" b="1" dirty="0">
                <a:solidFill>
                  <a:schemeClr val="tx2"/>
                </a:solidFill>
                <a:latin typeface="+mj-ea"/>
                <a:cs typeface="Times New Roman" pitchFamily="18" charset="0"/>
              </a:rPr>
              <a:t> </a:t>
            </a:r>
            <a:r>
              <a:rPr lang="ko-KR" altLang="en-US" sz="2800" b="1" dirty="0" err="1">
                <a:solidFill>
                  <a:schemeClr val="tx2"/>
                </a:solidFill>
                <a:latin typeface="+mj-ea"/>
                <a:cs typeface="Times New Roman" pitchFamily="18" charset="0"/>
              </a:rPr>
              <a:t>층류와</a:t>
            </a:r>
            <a:r>
              <a:rPr lang="ko-KR" altLang="en-US" sz="2800" b="1" dirty="0">
                <a:solidFill>
                  <a:schemeClr val="tx2"/>
                </a:solidFill>
                <a:latin typeface="+mj-ea"/>
                <a:cs typeface="Times New Roman" pitchFamily="18" charset="0"/>
              </a:rPr>
              <a:t> 난류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716" y="657958"/>
            <a:ext cx="3985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2">
                    <a:lumMod val="75000"/>
                  </a:schemeClr>
                </a:solidFill>
              </a:rPr>
              <a:t>1.2 </a:t>
            </a:r>
            <a:r>
              <a:rPr lang="ko-KR" altLang="en-US" b="1" dirty="0">
                <a:solidFill>
                  <a:schemeClr val="tx2">
                    <a:lumMod val="75000"/>
                  </a:schemeClr>
                </a:solidFill>
              </a:rPr>
              <a:t>흐름의 분류</a:t>
            </a:r>
          </a:p>
        </p:txBody>
      </p:sp>
      <p:sp>
        <p:nvSpPr>
          <p:cNvPr id="10" name="부제목 2"/>
          <p:cNvSpPr txBox="1">
            <a:spLocks/>
          </p:cNvSpPr>
          <p:nvPr/>
        </p:nvSpPr>
        <p:spPr>
          <a:xfrm>
            <a:off x="571473" y="3812410"/>
            <a:ext cx="4643470" cy="29289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ea"/>
                <a:cs typeface="Times New Roman" pitchFamily="18" charset="0"/>
              </a:rPr>
              <a:t> </a:t>
            </a:r>
            <a:r>
              <a:rPr lang="ko-KR" altLang="en-US" sz="2000" b="1" dirty="0" err="1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층류</a:t>
            </a:r>
            <a:r>
              <a:rPr lang="en-US" altLang="ko-KR" sz="2000" b="1" noProof="0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 </a:t>
            </a:r>
          </a:p>
          <a:p>
            <a:pPr lvl="1">
              <a:lnSpc>
                <a:spcPct val="150000"/>
              </a:lnSpc>
              <a:spcBef>
                <a:spcPct val="20000"/>
              </a:spcBef>
              <a:defRPr/>
            </a:pPr>
            <a:r>
              <a:rPr lang="ko-KR" altLang="en-US" sz="2000" b="1" dirty="0" err="1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점성력</a:t>
            </a: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 &gt;&gt; </a:t>
            </a:r>
            <a:r>
              <a:rPr lang="ko-KR" altLang="en-US" sz="2000" b="1" dirty="0" err="1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관성력</a:t>
            </a:r>
            <a:endParaRPr lang="en-US" altLang="ko-KR" sz="2000" b="1" dirty="0">
              <a:solidFill>
                <a:schemeClr val="bg2">
                  <a:lumMod val="50000"/>
                </a:schemeClr>
              </a:solidFill>
              <a:latin typeface="+mn-ea"/>
              <a:cs typeface="Times New Roman" pitchFamily="18" charset="0"/>
            </a:endParaRPr>
          </a:p>
          <a:p>
            <a:pPr lvl="1">
              <a:lnSpc>
                <a:spcPct val="150000"/>
              </a:lnSpc>
              <a:spcBef>
                <a:spcPct val="20000"/>
              </a:spcBef>
              <a:defRPr/>
            </a:pPr>
            <a:endParaRPr lang="en-US" altLang="ko-KR" sz="2000" b="1" noProof="0" dirty="0">
              <a:solidFill>
                <a:schemeClr val="bg2">
                  <a:lumMod val="50000"/>
                </a:schemeClr>
              </a:solidFill>
              <a:latin typeface="+mn-ea"/>
              <a:cs typeface="Times New Roman" pitchFamily="18" charset="0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 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난류</a:t>
            </a:r>
            <a:endParaRPr lang="en-US" altLang="ko-KR" sz="2000" b="1" dirty="0">
              <a:solidFill>
                <a:schemeClr val="bg2">
                  <a:lumMod val="50000"/>
                </a:schemeClr>
              </a:solidFill>
              <a:latin typeface="+mn-ea"/>
              <a:cs typeface="Times New Roman" pitchFamily="18" charset="0"/>
            </a:endParaRPr>
          </a:p>
          <a:p>
            <a:pPr lvl="1">
              <a:lnSpc>
                <a:spcPct val="150000"/>
              </a:lnSpc>
              <a:spcBef>
                <a:spcPct val="20000"/>
              </a:spcBef>
              <a:defRPr/>
            </a:pPr>
            <a:r>
              <a:rPr lang="ko-KR" altLang="en-US" sz="2000" b="1" dirty="0" err="1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점성력</a:t>
            </a: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 &lt;&lt; </a:t>
            </a:r>
            <a:r>
              <a:rPr lang="ko-KR" altLang="en-US" sz="2000" b="1" dirty="0" err="1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관성력</a:t>
            </a:r>
            <a:endParaRPr lang="en-US" altLang="ko-KR" sz="2000" b="1" noProof="0" dirty="0">
              <a:solidFill>
                <a:schemeClr val="bg2">
                  <a:lumMod val="50000"/>
                </a:schemeClr>
              </a:solidFill>
              <a:latin typeface="+mn-ea"/>
              <a:cs typeface="Times New Roman" pitchFamily="18" charset="0"/>
            </a:endParaRPr>
          </a:p>
        </p:txBody>
      </p:sp>
      <p:pic>
        <p:nvPicPr>
          <p:cNvPr id="12" name="Picture 2" descr="http://me.queensu.ca/people/sellens/teaching/fluids/Profil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73858" y="3883848"/>
            <a:ext cx="3308177" cy="2790819"/>
          </a:xfrm>
          <a:prstGeom prst="rect">
            <a:avLst/>
          </a:prstGeom>
          <a:noFill/>
        </p:spPr>
      </p:pic>
      <p:cxnSp>
        <p:nvCxnSpPr>
          <p:cNvPr id="13" name="직선 연결선 12"/>
          <p:cNvCxnSpPr/>
          <p:nvPr/>
        </p:nvCxnSpPr>
        <p:spPr>
          <a:xfrm>
            <a:off x="1714480" y="3455220"/>
            <a:ext cx="385765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/>
          <p:cNvCxnSpPr/>
          <p:nvPr/>
        </p:nvCxnSpPr>
        <p:spPr>
          <a:xfrm>
            <a:off x="1714480" y="2383650"/>
            <a:ext cx="3857652" cy="0"/>
          </a:xfrm>
          <a:prstGeom prst="line">
            <a:avLst/>
          </a:prstGeom>
          <a:ln w="25400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화살표 연결선 14"/>
          <p:cNvCxnSpPr/>
          <p:nvPr/>
        </p:nvCxnSpPr>
        <p:spPr>
          <a:xfrm rot="5400000">
            <a:off x="3714744" y="2669402"/>
            <a:ext cx="571504" cy="1588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화살표 연결선 15"/>
          <p:cNvCxnSpPr/>
          <p:nvPr/>
        </p:nvCxnSpPr>
        <p:spPr>
          <a:xfrm rot="5400000" flipH="1" flipV="1">
            <a:off x="3428992" y="3169468"/>
            <a:ext cx="571504" cy="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214810" y="2669402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Inertia Force</a:t>
            </a:r>
            <a:endParaRPr lang="ko-KR" alt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000232" y="2883716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Viscous Force</a:t>
            </a:r>
            <a:endParaRPr lang="ko-KR" alt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643570" y="2097898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Center Line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8FB28-5BEC-4761-96B4-48370549BEAA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607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16" y="11663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2">
                    <a:lumMod val="75000"/>
                  </a:schemeClr>
                </a:solidFill>
              </a:rPr>
              <a:t>3</a:t>
            </a:r>
            <a:r>
              <a:rPr lang="ko-KR" altLang="en-US" b="1" dirty="0">
                <a:solidFill>
                  <a:schemeClr val="tx2">
                    <a:lumMod val="75000"/>
                  </a:schemeClr>
                </a:solidFill>
              </a:rPr>
              <a:t>장</a:t>
            </a:r>
            <a:r>
              <a:rPr lang="en-US" altLang="ko-KR" b="1" dirty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ko-KR" altLang="en-US" b="1" dirty="0" err="1">
                <a:solidFill>
                  <a:schemeClr val="tx2">
                    <a:lumMod val="75000"/>
                  </a:schemeClr>
                </a:solidFill>
              </a:rPr>
              <a:t>동수역학</a:t>
            </a:r>
            <a:endParaRPr lang="ko-KR" alt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99792" y="116632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2">
                    <a:lumMod val="75000"/>
                  </a:schemeClr>
                </a:solidFill>
              </a:rPr>
              <a:t>1. </a:t>
            </a:r>
            <a:r>
              <a:rPr lang="ko-KR" altLang="en-US" b="1" dirty="0">
                <a:solidFill>
                  <a:schemeClr val="tx2">
                    <a:lumMod val="75000"/>
                  </a:schemeClr>
                </a:solidFill>
              </a:rPr>
              <a:t>유체와 흐름의 분류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1729" y="21307"/>
            <a:ext cx="1522271" cy="1103437"/>
          </a:xfrm>
          <a:prstGeom prst="rect">
            <a:avLst/>
          </a:prstGeom>
        </p:spPr>
      </p:pic>
      <p:sp>
        <p:nvSpPr>
          <p:cNvPr id="11" name="제목 1"/>
          <p:cNvSpPr txBox="1">
            <a:spLocks/>
          </p:cNvSpPr>
          <p:nvPr/>
        </p:nvSpPr>
        <p:spPr>
          <a:xfrm>
            <a:off x="251520" y="892572"/>
            <a:ext cx="6980312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ko-KR" altLang="en-US" sz="2800" b="1" dirty="0">
                <a:solidFill>
                  <a:schemeClr val="tx2"/>
                </a:solidFill>
                <a:latin typeface="+mj-ea"/>
                <a:cs typeface="Times New Roman" pitchFamily="18" charset="0"/>
              </a:rPr>
              <a:t> 흐름의 분류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716" y="657958"/>
            <a:ext cx="3985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2">
                    <a:lumMod val="75000"/>
                  </a:schemeClr>
                </a:solidFill>
              </a:rPr>
              <a:t>1.2 </a:t>
            </a:r>
            <a:r>
              <a:rPr lang="ko-KR" altLang="en-US" b="1" dirty="0">
                <a:solidFill>
                  <a:schemeClr val="tx2">
                    <a:lumMod val="75000"/>
                  </a:schemeClr>
                </a:solidFill>
              </a:rPr>
              <a:t>흐름의 분류</a:t>
            </a:r>
          </a:p>
        </p:txBody>
      </p:sp>
      <p:sp>
        <p:nvSpPr>
          <p:cNvPr id="9" name="부제목 2"/>
          <p:cNvSpPr>
            <a:spLocks noGrp="1"/>
          </p:cNvSpPr>
          <p:nvPr>
            <p:ph type="subTitle" idx="1"/>
          </p:nvPr>
        </p:nvSpPr>
        <p:spPr>
          <a:xfrm>
            <a:off x="642910" y="1959036"/>
            <a:ext cx="7929617" cy="4062252"/>
          </a:xfrm>
        </p:spPr>
        <p:txBody>
          <a:bodyPr>
            <a:normAutofit/>
          </a:bodyPr>
          <a:lstStyle/>
          <a:p>
            <a:pPr algn="l"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 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상류와 사류</a:t>
            </a:r>
            <a:endParaRPr lang="en-US" altLang="ko-KR" sz="2000" b="1" dirty="0">
              <a:solidFill>
                <a:schemeClr val="bg2">
                  <a:lumMod val="50000"/>
                </a:schemeClr>
              </a:solidFill>
              <a:latin typeface="+mn-ea"/>
              <a:cs typeface="Times New Roman" pitchFamily="18" charset="0"/>
            </a:endParaRPr>
          </a:p>
          <a:p>
            <a:pPr algn="l">
              <a:lnSpc>
                <a:spcPct val="150000"/>
              </a:lnSpc>
            </a:pP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  중력과 </a:t>
            </a:r>
            <a:r>
              <a:rPr lang="ko-KR" altLang="en-US" sz="2000" b="1" dirty="0" err="1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관성력의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 상대적 크기에 따라 분류</a:t>
            </a:r>
            <a:endParaRPr lang="en-US" altLang="ko-KR" sz="2000" b="1" dirty="0">
              <a:solidFill>
                <a:schemeClr val="bg2">
                  <a:lumMod val="50000"/>
                </a:schemeClr>
              </a:solidFill>
              <a:latin typeface="+mn-ea"/>
              <a:cs typeface="Times New Roman" pitchFamily="18" charset="0"/>
            </a:endParaRPr>
          </a:p>
          <a:p>
            <a:pPr algn="l">
              <a:lnSpc>
                <a:spcPct val="150000"/>
              </a:lnSpc>
            </a:pP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  Fr = 1 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이상이면 사류</a:t>
            </a:r>
            <a:endParaRPr lang="en-US" altLang="ko-KR" sz="2000" b="1" dirty="0">
              <a:solidFill>
                <a:schemeClr val="bg2">
                  <a:lumMod val="50000"/>
                </a:schemeClr>
              </a:solidFill>
              <a:latin typeface="+mn-ea"/>
              <a:cs typeface="Times New Roman" pitchFamily="18" charset="0"/>
            </a:endParaRPr>
          </a:p>
          <a:p>
            <a:pPr algn="l"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 </a:t>
            </a:r>
            <a:r>
              <a:rPr lang="ko-KR" altLang="en-US" sz="2000" b="1" dirty="0" err="1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회전류와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 </a:t>
            </a:r>
            <a:r>
              <a:rPr lang="ko-KR" altLang="en-US" sz="2000" b="1" dirty="0" err="1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비회전류</a:t>
            </a:r>
            <a:endParaRPr lang="en-US" altLang="ko-KR" sz="2000" b="1" dirty="0">
              <a:solidFill>
                <a:schemeClr val="bg2">
                  <a:lumMod val="50000"/>
                </a:schemeClr>
              </a:solidFill>
              <a:latin typeface="+mn-ea"/>
              <a:cs typeface="Times New Roman" pitchFamily="18" charset="0"/>
            </a:endParaRPr>
          </a:p>
          <a:p>
            <a:pPr algn="l" eaLnBrk="1" hangingPunct="1">
              <a:lnSpc>
                <a:spcPct val="150000"/>
              </a:lnSpc>
            </a:pP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  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유체가 흘러가면서 입자 자체의 축을 중심으로 회전하면 </a:t>
            </a:r>
            <a:r>
              <a:rPr lang="ko-KR" altLang="en-US" sz="2000" b="1" dirty="0" err="1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회전류</a:t>
            </a:r>
            <a:endParaRPr lang="en-US" altLang="ko-KR" sz="2000" b="1" dirty="0">
              <a:solidFill>
                <a:schemeClr val="bg2">
                  <a:lumMod val="50000"/>
                </a:schemeClr>
              </a:solidFill>
              <a:latin typeface="+mn-ea"/>
              <a:cs typeface="Times New Roman" pitchFamily="18" charset="0"/>
            </a:endParaRPr>
          </a:p>
          <a:p>
            <a:pPr algn="l" eaLnBrk="1" hangingPunct="1">
              <a:lnSpc>
                <a:spcPct val="150000"/>
              </a:lnSpc>
            </a:pP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  </a:t>
            </a:r>
          </a:p>
          <a:p>
            <a:pPr algn="l" eaLnBrk="1" hangingPunct="1">
              <a:lnSpc>
                <a:spcPct val="150000"/>
              </a:lnSpc>
            </a:pPr>
            <a:endParaRPr lang="en-US" altLang="ko-KR" sz="2000" b="1" dirty="0">
              <a:solidFill>
                <a:schemeClr val="bg2">
                  <a:lumMod val="50000"/>
                </a:schemeClr>
              </a:solidFill>
              <a:latin typeface="+mn-ea"/>
              <a:cs typeface="Times New Roman" pitchFamily="18" charset="0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8FB28-5BEC-4761-96B4-48370549BEAA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69201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16" y="11663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2">
                    <a:lumMod val="75000"/>
                  </a:schemeClr>
                </a:solidFill>
              </a:rPr>
              <a:t>3</a:t>
            </a:r>
            <a:r>
              <a:rPr lang="ko-KR" altLang="en-US" b="1" dirty="0">
                <a:solidFill>
                  <a:schemeClr val="tx2">
                    <a:lumMod val="75000"/>
                  </a:schemeClr>
                </a:solidFill>
              </a:rPr>
              <a:t>장</a:t>
            </a:r>
            <a:r>
              <a:rPr lang="en-US" altLang="ko-KR" b="1" dirty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ko-KR" altLang="en-US" b="1" dirty="0" err="1">
                <a:solidFill>
                  <a:schemeClr val="tx2">
                    <a:lumMod val="75000"/>
                  </a:schemeClr>
                </a:solidFill>
              </a:rPr>
              <a:t>동수역학</a:t>
            </a:r>
            <a:endParaRPr lang="ko-KR" alt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99792" y="116632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2">
                    <a:lumMod val="75000"/>
                  </a:schemeClr>
                </a:solidFill>
              </a:rPr>
              <a:t>1. </a:t>
            </a:r>
            <a:r>
              <a:rPr lang="ko-KR" altLang="en-US" b="1" dirty="0">
                <a:solidFill>
                  <a:schemeClr val="tx2">
                    <a:lumMod val="75000"/>
                  </a:schemeClr>
                </a:solidFill>
              </a:rPr>
              <a:t>유체와 흐름의 분류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1729" y="21307"/>
            <a:ext cx="1522271" cy="1103437"/>
          </a:xfrm>
          <a:prstGeom prst="rect">
            <a:avLst/>
          </a:prstGeom>
        </p:spPr>
      </p:pic>
      <p:sp>
        <p:nvSpPr>
          <p:cNvPr id="11" name="제목 1"/>
          <p:cNvSpPr txBox="1">
            <a:spLocks/>
          </p:cNvSpPr>
          <p:nvPr/>
        </p:nvSpPr>
        <p:spPr>
          <a:xfrm>
            <a:off x="251520" y="892572"/>
            <a:ext cx="6980312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ko-KR" altLang="en-US" sz="2800" b="1" dirty="0">
                <a:solidFill>
                  <a:schemeClr val="tx2"/>
                </a:solidFill>
                <a:latin typeface="+mj-ea"/>
                <a:cs typeface="Times New Roman" pitchFamily="18" charset="0"/>
              </a:rPr>
              <a:t> 상류와 사류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716" y="657958"/>
            <a:ext cx="3985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2">
                    <a:lumMod val="75000"/>
                  </a:schemeClr>
                </a:solidFill>
              </a:rPr>
              <a:t>1.2 </a:t>
            </a:r>
            <a:r>
              <a:rPr lang="ko-KR" altLang="en-US" b="1" dirty="0">
                <a:solidFill>
                  <a:schemeClr val="tx2">
                    <a:lumMod val="75000"/>
                  </a:schemeClr>
                </a:solidFill>
              </a:rPr>
              <a:t>흐름의 분류</a:t>
            </a:r>
          </a:p>
        </p:txBody>
      </p:sp>
      <p:sp>
        <p:nvSpPr>
          <p:cNvPr id="20" name="부제목 2"/>
          <p:cNvSpPr txBox="1">
            <a:spLocks/>
          </p:cNvSpPr>
          <p:nvPr/>
        </p:nvSpPr>
        <p:spPr>
          <a:xfrm>
            <a:off x="709893" y="4459912"/>
            <a:ext cx="4643470" cy="18494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ea"/>
                <a:cs typeface="Times New Roman" pitchFamily="18" charset="0"/>
              </a:rPr>
              <a:t> 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사류</a:t>
            </a:r>
            <a:endParaRPr lang="en-US" altLang="ko-KR" sz="2000" b="1" noProof="0" dirty="0">
              <a:solidFill>
                <a:schemeClr val="bg2">
                  <a:lumMod val="50000"/>
                </a:schemeClr>
              </a:solidFill>
              <a:latin typeface="+mn-ea"/>
              <a:cs typeface="Times New Roman" pitchFamily="18" charset="0"/>
            </a:endParaRPr>
          </a:p>
          <a:p>
            <a:pPr lvl="1">
              <a:lnSpc>
                <a:spcPct val="150000"/>
              </a:lnSpc>
              <a:spcBef>
                <a:spcPct val="20000"/>
              </a:spcBef>
              <a:defRPr/>
            </a:pPr>
            <a:r>
              <a:rPr lang="ko-KR" altLang="en-US" sz="2000" b="1" dirty="0" err="1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관성력</a:t>
            </a: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 &gt;&gt; 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중력</a:t>
            </a:r>
            <a:endParaRPr lang="en-US" altLang="ko-KR" sz="2000" b="1" noProof="0" dirty="0">
              <a:solidFill>
                <a:schemeClr val="bg2">
                  <a:lumMod val="50000"/>
                </a:schemeClr>
              </a:solidFill>
              <a:latin typeface="+mn-ea"/>
              <a:cs typeface="Times New Roman" pitchFamily="18" charset="0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 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상류</a:t>
            </a:r>
            <a:endParaRPr lang="en-US" altLang="ko-KR" sz="2000" b="1" dirty="0">
              <a:solidFill>
                <a:schemeClr val="bg2">
                  <a:lumMod val="50000"/>
                </a:schemeClr>
              </a:solidFill>
              <a:latin typeface="+mn-ea"/>
              <a:cs typeface="Times New Roman" pitchFamily="18" charset="0"/>
            </a:endParaRPr>
          </a:p>
          <a:p>
            <a:pPr lvl="1">
              <a:lnSpc>
                <a:spcPct val="150000"/>
              </a:lnSpc>
              <a:spcBef>
                <a:spcPct val="20000"/>
              </a:spcBef>
              <a:defRPr/>
            </a:pPr>
            <a:r>
              <a:rPr lang="ko-KR" altLang="en-US" sz="2000" b="1" dirty="0" err="1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관성력</a:t>
            </a: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 &lt;&lt; 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중력</a:t>
            </a:r>
            <a:endParaRPr lang="en-US" altLang="ko-KR" sz="2000" b="1" noProof="0" dirty="0">
              <a:solidFill>
                <a:schemeClr val="bg2">
                  <a:lumMod val="50000"/>
                </a:schemeClr>
              </a:solidFill>
              <a:latin typeface="+mn-ea"/>
              <a:cs typeface="Times New Roman" pitchFamily="18" charset="0"/>
            </a:endParaRPr>
          </a:p>
        </p:txBody>
      </p:sp>
      <p:pic>
        <p:nvPicPr>
          <p:cNvPr id="21" name="그림 2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323"/>
          <a:stretch/>
        </p:blipFill>
        <p:spPr>
          <a:xfrm>
            <a:off x="1704948" y="2083648"/>
            <a:ext cx="5791200" cy="165618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872683" y="2769205"/>
            <a:ext cx="1643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>
                <a:solidFill>
                  <a:schemeClr val="tx2">
                    <a:lumMod val="75000"/>
                  </a:schemeClr>
                </a:solidFill>
              </a:rPr>
              <a:t>상류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852192" y="2493800"/>
            <a:ext cx="1643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>
                <a:solidFill>
                  <a:schemeClr val="tx2">
                    <a:lumMod val="75000"/>
                  </a:schemeClr>
                </a:solidFill>
              </a:rPr>
              <a:t>사류</a:t>
            </a: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8FB28-5BEC-4761-96B4-48370549BEAA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68584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763" y="1583407"/>
            <a:ext cx="3038475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716" y="11663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2">
                    <a:lumMod val="75000"/>
                  </a:schemeClr>
                </a:solidFill>
              </a:rPr>
              <a:t>3</a:t>
            </a:r>
            <a:r>
              <a:rPr lang="ko-KR" altLang="en-US" b="1" dirty="0">
                <a:solidFill>
                  <a:schemeClr val="tx2">
                    <a:lumMod val="75000"/>
                  </a:schemeClr>
                </a:solidFill>
              </a:rPr>
              <a:t>장</a:t>
            </a:r>
            <a:r>
              <a:rPr lang="en-US" altLang="ko-KR" b="1" dirty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ko-KR" altLang="en-US" b="1" dirty="0" err="1">
                <a:solidFill>
                  <a:schemeClr val="tx2">
                    <a:lumMod val="75000"/>
                  </a:schemeClr>
                </a:solidFill>
              </a:rPr>
              <a:t>동수역학</a:t>
            </a:r>
            <a:endParaRPr lang="ko-KR" alt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99792" y="116632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2">
                    <a:lumMod val="75000"/>
                  </a:schemeClr>
                </a:solidFill>
              </a:rPr>
              <a:t>1. </a:t>
            </a:r>
            <a:r>
              <a:rPr lang="ko-KR" altLang="en-US" b="1" dirty="0">
                <a:solidFill>
                  <a:schemeClr val="tx2">
                    <a:lumMod val="75000"/>
                  </a:schemeClr>
                </a:solidFill>
              </a:rPr>
              <a:t>유체와 흐름의 분류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1729" y="21307"/>
            <a:ext cx="1522271" cy="1103437"/>
          </a:xfrm>
          <a:prstGeom prst="rect">
            <a:avLst/>
          </a:prstGeom>
        </p:spPr>
      </p:pic>
      <p:sp>
        <p:nvSpPr>
          <p:cNvPr id="11" name="제목 1"/>
          <p:cNvSpPr txBox="1">
            <a:spLocks/>
          </p:cNvSpPr>
          <p:nvPr/>
        </p:nvSpPr>
        <p:spPr>
          <a:xfrm>
            <a:off x="251520" y="892572"/>
            <a:ext cx="6980312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ko-KR" altLang="en-US" sz="2800" b="1" dirty="0">
                <a:solidFill>
                  <a:schemeClr val="tx2"/>
                </a:solidFill>
                <a:latin typeface="+mj-ea"/>
                <a:cs typeface="Times New Roman" pitchFamily="18" charset="0"/>
              </a:rPr>
              <a:t> </a:t>
            </a:r>
            <a:r>
              <a:rPr lang="ko-KR" altLang="en-US" sz="2800" b="1" dirty="0" err="1">
                <a:solidFill>
                  <a:schemeClr val="tx2"/>
                </a:solidFill>
                <a:latin typeface="+mj-ea"/>
                <a:cs typeface="Times New Roman" pitchFamily="18" charset="0"/>
              </a:rPr>
              <a:t>회전류와</a:t>
            </a:r>
            <a:r>
              <a:rPr lang="ko-KR" altLang="en-US" sz="2800" b="1" dirty="0">
                <a:solidFill>
                  <a:schemeClr val="tx2"/>
                </a:solidFill>
                <a:latin typeface="+mj-ea"/>
                <a:cs typeface="Times New Roman" pitchFamily="18" charset="0"/>
              </a:rPr>
              <a:t> </a:t>
            </a:r>
            <a:r>
              <a:rPr lang="ko-KR" altLang="en-US" sz="2800" b="1" dirty="0" err="1">
                <a:solidFill>
                  <a:schemeClr val="tx2"/>
                </a:solidFill>
                <a:latin typeface="+mj-ea"/>
                <a:cs typeface="Times New Roman" pitchFamily="18" charset="0"/>
              </a:rPr>
              <a:t>비회전류</a:t>
            </a:r>
            <a:endParaRPr lang="ko-KR" altLang="en-US" sz="2800" b="1" dirty="0">
              <a:solidFill>
                <a:schemeClr val="tx2"/>
              </a:solidFill>
              <a:latin typeface="+mj-ea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16" y="657958"/>
            <a:ext cx="3985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2">
                    <a:lumMod val="75000"/>
                  </a:schemeClr>
                </a:solidFill>
              </a:rPr>
              <a:t>1.2 </a:t>
            </a:r>
            <a:r>
              <a:rPr lang="ko-KR" altLang="en-US" b="1" dirty="0">
                <a:solidFill>
                  <a:schemeClr val="tx2">
                    <a:lumMod val="75000"/>
                  </a:schemeClr>
                </a:solidFill>
              </a:rPr>
              <a:t>흐름의 분류</a:t>
            </a:r>
          </a:p>
        </p:txBody>
      </p:sp>
      <p:sp>
        <p:nvSpPr>
          <p:cNvPr id="13" name="부제목 2"/>
          <p:cNvSpPr>
            <a:spLocks noGrp="1"/>
          </p:cNvSpPr>
          <p:nvPr>
            <p:ph type="subTitle" idx="1"/>
          </p:nvPr>
        </p:nvSpPr>
        <p:spPr>
          <a:xfrm>
            <a:off x="642910" y="5661248"/>
            <a:ext cx="7929617" cy="936104"/>
          </a:xfrm>
        </p:spPr>
        <p:txBody>
          <a:bodyPr>
            <a:normAutofit fontScale="92500"/>
          </a:bodyPr>
          <a:lstStyle/>
          <a:p>
            <a:pPr algn="l"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 </a:t>
            </a:r>
            <a:r>
              <a:rPr lang="ko-KR" altLang="en-US" sz="2000" b="1" dirty="0" err="1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회전류는</a:t>
            </a:r>
            <a:r>
              <a:rPr lang="ko-KR" altLang="en-US" sz="2000" b="1" dirty="0">
                <a:solidFill>
                  <a:schemeClr val="bg2">
                    <a:lumMod val="50000"/>
                  </a:schemeClr>
                </a:solidFill>
                <a:latin typeface="+mn-ea"/>
                <a:cs typeface="Times New Roman" pitchFamily="18" charset="0"/>
              </a:rPr>
              <a:t> 유체 입자가 자체 축을 중심으로 회전하면서 발생하는 흐름 </a:t>
            </a:r>
            <a:endParaRPr lang="en-US" altLang="ko-KR" sz="2000" b="1" dirty="0">
              <a:solidFill>
                <a:schemeClr val="bg2">
                  <a:lumMod val="50000"/>
                </a:schemeClr>
              </a:solidFill>
              <a:latin typeface="+mn-ea"/>
              <a:cs typeface="Times New Roman" pitchFamily="18" charset="0"/>
            </a:endParaRPr>
          </a:p>
          <a:p>
            <a:pPr algn="l" eaLnBrk="1" hangingPunct="1">
              <a:lnSpc>
                <a:spcPct val="150000"/>
              </a:lnSpc>
            </a:pPr>
            <a:endParaRPr lang="en-US" altLang="ko-KR" sz="2000" b="1" dirty="0">
              <a:solidFill>
                <a:schemeClr val="bg2">
                  <a:lumMod val="50000"/>
                </a:schemeClr>
              </a:solidFill>
              <a:latin typeface="+mn-ea"/>
              <a:cs typeface="Times New Roman" pitchFamily="18" charset="0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8FB28-5BEC-4761-96B4-48370549BEAA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0972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2796</TotalTime>
  <Words>1076</Words>
  <Application>Microsoft Office PowerPoint</Application>
  <PresentationFormat>화면 슬라이드 쇼(4:3)</PresentationFormat>
  <Paragraphs>274</Paragraphs>
  <Slides>25</Slides>
  <Notes>0</Notes>
  <HiddenSlides>0</HiddenSlides>
  <MMClips>0</MMClips>
  <ScaleCrop>false</ScaleCrop>
  <HeadingPairs>
    <vt:vector size="8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25</vt:i4>
      </vt:variant>
    </vt:vector>
  </HeadingPairs>
  <TitlesOfParts>
    <vt:vector size="33" baseType="lpstr">
      <vt:lpstr>HY수평선B</vt:lpstr>
      <vt:lpstr>맑은 고딕</vt:lpstr>
      <vt:lpstr>바탕</vt:lpstr>
      <vt:lpstr>Arial</vt:lpstr>
      <vt:lpstr>Times New Roman</vt:lpstr>
      <vt:lpstr>Wingdings</vt:lpstr>
      <vt:lpstr>Office 테마</vt:lpstr>
      <vt:lpstr>Equation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BlackEdition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사회환경시스템설계 한강의 어제와 오늘: 사이버박물관</dc:title>
  <dc:creator>Windows XP</dc:creator>
  <cp:lastModifiedBy>USER</cp:lastModifiedBy>
  <cp:revision>277</cp:revision>
  <dcterms:created xsi:type="dcterms:W3CDTF">2009-03-15T07:03:17Z</dcterms:created>
  <dcterms:modified xsi:type="dcterms:W3CDTF">2022-01-20T08:26:03Z</dcterms:modified>
</cp:coreProperties>
</file>