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4" r:id="rId2"/>
    <p:sldId id="280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327" r:id="rId14"/>
    <p:sldId id="328" r:id="rId15"/>
    <p:sldId id="329" r:id="rId16"/>
    <p:sldId id="330" r:id="rId17"/>
    <p:sldId id="331" r:id="rId18"/>
    <p:sldId id="33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F33763C-F93B-40CD-B8E2-9E1211FB8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480CB6-7A06-4908-A4B1-0E03AC33D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BE0A-F77B-4F38-A5F8-FFCC7B372E88}" type="datetimeFigureOut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9E8809-5319-42BE-8DF9-4BA122158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CABBDA-E591-4C33-97C0-FB5AFE939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F63E-F729-45BC-BD8B-D29C6BABC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74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B22CC-3E43-4704-8449-81AF21EAD8F0}" type="datetimeFigureOut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B24B3-CDF9-4187-8A83-769A4ED20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3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8A9-2E62-43F8-9588-E62D5F7FC4D1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7596336" y="0"/>
            <a:ext cx="1547664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548680"/>
            <a:ext cx="7596336" cy="57606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2590800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2590800" y="0"/>
            <a:ext cx="5005536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487F-1E9C-4AFA-8CC5-9C0C5665881E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DDE3-A7E2-4E02-9FD6-6362FDEC809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74E0-2E27-4FED-9E1D-3FB1ED0DF341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9948-5562-44C8-B8EF-980CFC67CF3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7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B866-F655-4218-BD76-5CA5CB15EAF6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B3A-B0C9-4E96-B04B-4C9AD6C21E5E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B03F-52D9-402F-A9BB-D43F9610824D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2081-5890-4CB2-BAA6-89BF5A411DBF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9048-C2CC-46E6-8D31-516AEA7D28B6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64A-1ED0-43F6-8D7E-0FFCFE6F2F6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095F-0DC5-4C08-B5CF-071960B34691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4D77-CB54-41BA-9256-26FA2714B6D8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Paper_Clip_Surface_Tension_1_edit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upload.wikimedia.org/wikipedia/commons/f/f9/Wassermolek%C3%BCleInTr%C3%B6pfchen.sv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6/Capillary_Attraction_Repulsion_(PSF)_(bjl)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499992" cy="2992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918" y="3757781"/>
            <a:ext cx="451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사진설명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2006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ko-KR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괴산댐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방류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한국건설기술연구원 김원 박사 제공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932040" y="1556792"/>
            <a:ext cx="4104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</a:t>
            </a:r>
            <a:r>
              <a:rPr lang="en-US" altLang="ko-KR" sz="3600" b="1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장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</a:t>
            </a:r>
            <a:r>
              <a:rPr lang="ko-KR" altLang="en-US" sz="3600" b="1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물의 성질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97660"/>
            <a:ext cx="746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A3B4ECA-AC61-42A9-B0D5-0B1E9B85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6" y="2190328"/>
            <a:ext cx="4467225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2.4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모세관 현상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00034" y="164304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</a:rPr>
              <a:t>Vadose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Zone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5580112" y="2190168"/>
            <a:ext cx="3168352" cy="3399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모세관 현상에 의한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비포화흐름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영역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지표면과 지하수 수면 사이에 존재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오염물질의 거동에 매우 중요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AE3B79-76E3-4452-BDA7-4F679748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82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48577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(Viscosity)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점성은 유체의 성기고 조밀한 정도를 의미함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예를 들어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물은 구성이 성겨서 점성이 작고 꿀은 조밀하여 점성이 큼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점성은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전단력이나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장력 등 외력에 대항하는 유체의 저항력을 의미함</a:t>
            </a:r>
            <a:r>
              <a:rPr lang="en-US" altLang="ko-KR" sz="2000" dirty="0"/>
              <a:t> 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점성의 고려 유무에 따라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이상유체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(ideal fluid)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실제유체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(real fluid)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로 분류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전단력에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대한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변형률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변화에 따라 유체를 분류하는 것을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유체변형학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(rheology)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이라 함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7755D9-13A9-4B98-84BC-8A9D0DAD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57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48577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이상유체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vs.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실제유체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642910" y="4581128"/>
            <a:ext cx="824957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lang="ko-KR" altLang="en-US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이상유체로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가정하면 </a:t>
            </a:r>
            <a:r>
              <a:rPr lang="ko-KR" altLang="en-US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유속분포는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균일하며 벽면에서 유속은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“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영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”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 아님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kumimoji="0" lang="ko-KR" alt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실제유체의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경우 벽면에서 유속은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“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영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＂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임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벽에 의한 점성의 영향을 받는 범위를 경계층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(boundary layer)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이라고 함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“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”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은 이상유체인가 실제유체인가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?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3339"/>
          <a:stretch/>
        </p:blipFill>
        <p:spPr bwMode="auto">
          <a:xfrm>
            <a:off x="1043608" y="2204864"/>
            <a:ext cx="69753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9B3EE7-ED41-4850-933E-8D3E5C57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07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뉴턴의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점성법칙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(Newton’s Law of Viscosity)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24563"/>
            <a:ext cx="3222042" cy="29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21116"/>
              </p:ext>
            </p:extLst>
          </p:nvPr>
        </p:nvGraphicFramePr>
        <p:xfrm>
          <a:off x="6156176" y="2348880"/>
          <a:ext cx="854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5" imgW="507960" imgH="393480" progId="Equation.DSMT4">
                  <p:embed/>
                </p:oleObj>
              </mc:Choice>
              <mc:Fallback>
                <p:oleObj name="Equation" r:id="rId5" imgW="507960" imgH="3934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348880"/>
                        <a:ext cx="854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220"/>
              </p:ext>
            </p:extLst>
          </p:nvPr>
        </p:nvGraphicFramePr>
        <p:xfrm>
          <a:off x="6156176" y="4005064"/>
          <a:ext cx="1025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005064"/>
                        <a:ext cx="10255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44208" y="33569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or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571472" y="5253710"/>
            <a:ext cx="8176992" cy="14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뉴턴의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점성법칙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덕분에 유체 흐름에도 뉴턴 역학을 적용할 수 있음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속도경사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(velocity gradient) =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변형률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(strain rate) =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전단률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(shear rate)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점성계수의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차원은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?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724128" y="2276872"/>
            <a:ext cx="1728192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24128" y="3933056"/>
            <a:ext cx="18002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3D5D77-F7C2-4987-888E-5D06BDFA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32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유속의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대수분포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571472" y="5589240"/>
            <a:ext cx="817699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대부분의 하천에 유속은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대수분포를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보임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바닥에서 위로 갈수록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속도경사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혹은 전단응력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가 감소함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30" y="2079732"/>
            <a:ext cx="3374876" cy="322228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401388-6F70-41CD-991A-58877AA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087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점성계수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642910" y="2024180"/>
            <a:ext cx="8177562" cy="4429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20 ℃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점성계수는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</a:t>
            </a:r>
            <a:r>
              <a:rPr lang="el-GR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μ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= 0.001 Ns/m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점성계수의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단위에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“N”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 있음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따라서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점성계수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(dynamic viscosity)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라고 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동점성계수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(kinematic viscosity)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ν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 1.0x10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-6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/s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or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ν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 0.01 cm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/s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단위에 힘의 차원이 없음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1B0758-815D-40F9-B160-56820579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17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유변학적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유체의 분류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02112"/>
            <a:ext cx="5468280" cy="296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부제목 2"/>
          <p:cNvSpPr txBox="1">
            <a:spLocks/>
          </p:cNvSpPr>
          <p:nvPr/>
        </p:nvSpPr>
        <p:spPr>
          <a:xfrm>
            <a:off x="571472" y="4813112"/>
            <a:ext cx="7929617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뉴턴 유체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팽창성 유체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액상화 모래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(quick sand),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고농도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분말용액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유사소성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유체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18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구리스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마요네즈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Bingham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소성 유체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초콜릿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치약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비누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토석류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(debris flow)</a:t>
            </a:r>
            <a:endParaRPr lang="en-US" altLang="ko-KR" sz="1800" b="1" u="sng" dirty="0">
              <a:solidFill>
                <a:schemeClr val="accent2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E4FD9AE-DC67-4776-822A-2037B9C7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50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점성계수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토석류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(Debris Flow)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571472" y="5589240"/>
            <a:ext cx="7929617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토석류는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사면의 흙과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자갈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바위 덩어리가 무너져 내리면서 물과 공기와 혼합되어 새로운 유체를 형성하고 매우 빠른 속도로 흐르면서 하류 지역을 매몰시킨다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endParaRPr lang="en-US" altLang="ko-KR" sz="1800" b="1" u="sng" dirty="0">
              <a:solidFill>
                <a:schemeClr val="accent2"/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9" name="Picture 2" descr="http://www.geog.ubc.ca/courses/geob370/students/class05/joconnel/pics/bc_05_02_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70062"/>
            <a:ext cx="3609975" cy="3381375"/>
          </a:xfrm>
          <a:prstGeom prst="rect">
            <a:avLst/>
          </a:prstGeom>
          <a:noFill/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CB284D-736B-4826-8CAE-D0E255C0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18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2.6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증기압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7" cy="704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증기압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(Vapor Pressure)</a:t>
            </a: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/>
          </a:p>
          <a:p>
            <a:pPr algn="l"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642910" y="2096188"/>
            <a:ext cx="7929617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증기압은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밀폐된 시스템에서 일정한 온도에서 액체 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혹은 고체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와 기체가 열역학적 평형을 이룰 때 기체의 압력을 의미함</a:t>
            </a:r>
            <a:endParaRPr lang="en-US" altLang="ko-KR" sz="18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왼쪽 그림에서 온도가 높아지면 오른 쪽 그림과 같이 액체로 부터 기체가 발생하고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압력이 상승하여 액체 표면을 통해 나오는 분자의 수와 기체에서 액체로 들어가는 분자의 수가 같아지게 된다</a:t>
            </a:r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04"/>
          <a:stretch/>
        </p:blipFill>
        <p:spPr>
          <a:xfrm>
            <a:off x="2051720" y="4581128"/>
            <a:ext cx="1450832" cy="208823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6"/>
          <a:stretch/>
        </p:blipFill>
        <p:spPr>
          <a:xfrm>
            <a:off x="5508104" y="4109172"/>
            <a:ext cx="1450832" cy="2441916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405C7E-A268-4436-B1F6-B51004B9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96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수리학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(hydraulics)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의 어원은 물을 의미하는 그리스어 “</a:t>
            </a:r>
            <a:r>
              <a:rPr lang="en-US" altLang="ko-KR" sz="2000" dirty="0" err="1">
                <a:solidFill>
                  <a:schemeClr val="tx2">
                    <a:lumMod val="75000"/>
                  </a:schemeClr>
                </a:solidFill>
              </a:rPr>
              <a:t>Hudour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이다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수리학을 정의하면 “정지되어 있거나 흐르는 물의 역학적 거동을 연구하는 </a:t>
            </a:r>
            <a:r>
              <a:rPr lang="ko-KR" altLang="en-US" sz="2000" dirty="0" err="1">
                <a:solidFill>
                  <a:schemeClr val="tx2">
                    <a:lumMod val="75000"/>
                  </a:schemeClr>
                </a:solidFill>
              </a:rPr>
              <a:t>과학”이라고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 할 수 있다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b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수리학의 대상은 주로 물이고 유체역학은 물을 포함한 모든 </a:t>
            </a:r>
            <a:r>
              <a:rPr lang="ko-KR" altLang="en-US" sz="2000" dirty="0" err="1">
                <a:solidFill>
                  <a:schemeClr val="tx2">
                    <a:lumMod val="75000"/>
                  </a:schemeClr>
                </a:solidFill>
              </a:rPr>
              <a:t>유체라고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 할 수 있다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유체역학이 수학 및 물리적인 방법론에 근거하여 좀 더 과학적으로 접근한다고 하면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수리학에서는 </a:t>
            </a:r>
            <a:r>
              <a:rPr lang="ko-KR" altLang="en-US" sz="2000" dirty="0" err="1">
                <a:solidFill>
                  <a:schemeClr val="tx2">
                    <a:lumMod val="75000"/>
                  </a:schemeClr>
                </a:solidFill>
              </a:rPr>
              <a:t>실제문제의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 해결을 위해 경험적인 접근도 중요하게 다룬다고 할 수 있다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b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이러한 분류는 학문의 역사적 발달과정에서 온 것일 뿐이며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요즘은 두 학문 사이의 경계가 없어지고 있다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수리학의 정의 및 약사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1.1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수리학의 정의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수리학의 정의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763026-186E-4C40-977F-D5CF9CC6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수리학의 정의 및 약사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유체역학 및 수리학의 약사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유체역학에서 위대한 발견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2000250"/>
            <a:ext cx="55626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22920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유체역학은 인류 문명사와 시작을 같이 했으나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15c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르네상스 이후 지속적 발전</a:t>
            </a:r>
            <a:endParaRPr lang="en-US" altLang="ko-K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schemeClr val="tx2">
                    <a:lumMod val="75000"/>
                  </a:schemeClr>
                </a:solidFill>
              </a:rPr>
              <a:t>동수역학과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 수리학은 다르게 출발</a:t>
            </a:r>
            <a:endParaRPr lang="en-US" altLang="ko-K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2">
                    <a:lumMod val="75000"/>
                  </a:schemeClr>
                </a:solidFill>
              </a:rPr>
              <a:t>Prandtl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</a:rPr>
              <a:t>현대 유체역학의 창시자</a:t>
            </a:r>
            <a:endParaRPr lang="ko-KR" altLang="en-US" sz="2000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2BF0185-0832-4CA6-83DD-1024A4E5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562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수리학의 정의 및 약사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1.3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 관련 학문 분야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수리학 관련 교과목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21" y="1916832"/>
            <a:ext cx="6038850" cy="4676775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40716F-1029-48C7-BD9B-44D1BAC7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55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2.1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단위무게와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밀도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1340768"/>
            <a:ext cx="7929617" cy="457203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단위무게</a:t>
            </a:r>
            <a:endParaRPr lang="en-US" altLang="ko-KR" sz="2000" b="1" dirty="0">
              <a:solidFill>
                <a:schemeClr val="accent2"/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w = 1 g/cm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 1,000 kg/m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 1 ton/m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염수의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단위무게</a:t>
            </a:r>
            <a:r>
              <a:rPr lang="en-US" altLang="ko-KR" sz="2000" b="1" dirty="0">
                <a:solidFill>
                  <a:schemeClr val="accent2"/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w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s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 1,025 – 1,030  kg/m</a:t>
            </a:r>
            <a:r>
              <a:rPr lang="en-US" altLang="ko-KR" sz="2000" b="1" baseline="3000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☞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염수는 담수에 비해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2-3 %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밖에 무겁지 않다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☞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공학에서는 질량보다는 무게 단위를 사용한다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465D8F-09C7-4A8C-BD5D-55E6CD8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94B63E-99EA-4B0F-B147-19BF0AC2CC31}"/>
              </a:ext>
            </a:extLst>
          </p:cNvPr>
          <p:cNvSpPr/>
          <p:nvPr/>
        </p:nvSpPr>
        <p:spPr>
          <a:xfrm>
            <a:off x="899592" y="5681521"/>
            <a:ext cx="7344816" cy="69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위의 단위에서 중력을 나타내는 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“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중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”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이 생략된 것으로 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1,000 kg/m</a:t>
            </a:r>
            <a:r>
              <a:rPr lang="en-US" altLang="ko-KR" sz="1400" b="1" baseline="30000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은 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1,000 kg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중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/m</a:t>
            </a:r>
            <a:r>
              <a:rPr lang="en-US" altLang="ko-KR" sz="1400" b="1" baseline="30000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을 의미하며 유체역학에서 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9,806 N/m</a:t>
            </a:r>
            <a:r>
              <a:rPr lang="en-US" altLang="ko-KR" sz="1400" b="1" baseline="30000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과 동일하다</a:t>
            </a:r>
            <a:r>
              <a:rPr lang="en-US" altLang="ko-KR" sz="1400" b="1" dirty="0">
                <a:latin typeface="Times New Roman" panose="02020603050405020304" pitchFamily="18" charset="0"/>
                <a:ea typeface="나눔명조" panose="02020603020101020101" pitchFamily="18" charset="-127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ea typeface="나눔명조" panose="020206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3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압축률과 체적탄성계수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929617" cy="4572032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압축률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 압력 변화에 대한 유체 부피의 변화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물의 압축률은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0.005%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체적탄성계수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압축률의 역수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☞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동수역학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(Hydrodynamics) vs.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기체역학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(Gas dynamics)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 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동수역학에서 유체의 밀도는 상수이지만 기체역학에서는 변수이다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80147"/>
              </p:ext>
            </p:extLst>
          </p:nvPr>
        </p:nvGraphicFramePr>
        <p:xfrm>
          <a:off x="1692275" y="2257425"/>
          <a:ext cx="17605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1168200" imgH="457200" progId="Equation.DSMT4">
                  <p:embed/>
                </p:oleObj>
              </mc:Choice>
              <mc:Fallback>
                <p:oleObj name="Equation" r:id="rId4" imgW="1168200" imgH="457200" progId="Equation.DSMT4">
                  <p:embed/>
                  <p:pic>
                    <p:nvPicPr>
                      <p:cNvPr id="3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57425"/>
                        <a:ext cx="1760538" cy="687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9CA98B-4F31-4C43-82D6-547CE53B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81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2.3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표면장력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42910" y="1500174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/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표면장력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같은 종류의 분자끼리 뭉쳐지고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응집력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adhesion)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다른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종류 분자에는 붙으려는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부착력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adhesion)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힘이 작용하여 유체의 표면에 분포하는 장력을 의미함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예를 들어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같은 종류의 분자들로 구성된 유체의 경우 서로 모이려는 응집력이 강해 표면은 볼록한 모양이 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표면장력의 차원은 단위 길이 당 힘 또는 단위 면적 당 에너지임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85208F-8450-4507-AB97-807D5655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89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2.3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표면장력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pic>
        <p:nvPicPr>
          <p:cNvPr id="10" name="Picture 2" descr="File:Paper Clip Surface Tension 1 edi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643050"/>
            <a:ext cx="2534677" cy="378621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357950" y="3643314"/>
            <a:ext cx="2571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This paper clip which was under the water level, has risen gently and smoothly. Surface tension prevents the paper clip from submerging and from overflowing the blue glass.</a:t>
            </a:r>
            <a:endParaRPr lang="ko-KR" altLang="en-US" dirty="0"/>
          </a:p>
        </p:txBody>
      </p:sp>
      <p:pic>
        <p:nvPicPr>
          <p:cNvPr id="12" name="Picture 4" descr="File:WassermoleküleInTröpfchen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785926"/>
            <a:ext cx="2857500" cy="2895601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214282" y="5857892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Diagram of the forces on two molecules of liquid.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3775B5-9B99-4AD4-9714-BDDD7AB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22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물의 성질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2.4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모세관 현상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pic>
        <p:nvPicPr>
          <p:cNvPr id="14" name="Picture 2" descr="File:Capillary Attraction Repulsion (PSF) (bjl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297" t="15449"/>
          <a:stretch>
            <a:fillRect/>
          </a:stretch>
        </p:blipFill>
        <p:spPr bwMode="auto">
          <a:xfrm>
            <a:off x="2071670" y="3786190"/>
            <a:ext cx="5048232" cy="2736789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500034" y="1643048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모세관 현상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얇은 관 안에서 액체의 높이가 자유수면보다 높거나 낮은 현상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물의 경우 부착력이 강하고 수은의 응집력이 강해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아래 그림과 같이 모세관이 각각 상승과 하강함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085690E-2671-4CAD-B721-A15E8655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66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993</Words>
  <Application>Microsoft Office PowerPoint</Application>
  <PresentationFormat>화면 슬라이드 쇼(4:3)</PresentationFormat>
  <Paragraphs>158</Paragraphs>
  <Slides>18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HY수평선B</vt:lpstr>
      <vt:lpstr>나눔명조</vt:lpstr>
      <vt:lpstr>맑은 고딕</vt:lpstr>
      <vt:lpstr>Arial</vt:lpstr>
      <vt:lpstr>Times New Roman</vt:lpstr>
      <vt:lpstr>Wingdings</vt:lpstr>
      <vt:lpstr>Office 테마</vt:lpstr>
      <vt:lpstr>Equation</vt:lpstr>
      <vt:lpstr>PowerPoint 프레젠테이션</vt:lpstr>
      <vt:lpstr>수리학(hydraulics)의 어원은 물을 의미하는 그리스어 “Hudour”이다. 수리학을 정의하면 “정지되어 있거나 흐르는 물의 역학적 거동을 연구하는 과학”이라고 할 수 있다.   수리학의 대상은 주로 물이고 유체역학은 물을 포함한 모든 유체라고 할 수 있다. 유체역학이 수학 및 물리적인 방법론에 근거하여 좀 더 과학적으로 접근한다고 하면, 수리학에서는 실제문제의 해결을 위해 경험적인 접근도 중요하게 다룬다고 할 수 있다.   이러한 분류는 학문의 역사적 발달과정에서 온 것일 뿐이며, 요즘은 두 학문 사이의 경계가 없어지고 있다.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BlackEdition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사회환경시스템설계 한강의 어제와 오늘: 사이버박물관</dc:title>
  <dc:creator>Windows XP</dc:creator>
  <cp:lastModifiedBy>USER</cp:lastModifiedBy>
  <cp:revision>243</cp:revision>
  <dcterms:created xsi:type="dcterms:W3CDTF">2009-03-15T07:03:17Z</dcterms:created>
  <dcterms:modified xsi:type="dcterms:W3CDTF">2022-01-20T08:28:35Z</dcterms:modified>
</cp:coreProperties>
</file>