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334" r:id="rId2"/>
    <p:sldId id="280" r:id="rId3"/>
    <p:sldId id="335" r:id="rId4"/>
    <p:sldId id="337" r:id="rId5"/>
    <p:sldId id="336" r:id="rId6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391" autoAdjust="0"/>
  </p:normalViewPr>
  <p:slideViewPr>
    <p:cSldViewPr>
      <p:cViewPr varScale="1">
        <p:scale>
          <a:sx n="111" d="100"/>
          <a:sy n="111" d="100"/>
        </p:scale>
        <p:origin x="161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3840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>
            <a:extLst>
              <a:ext uri="{FF2B5EF4-FFF2-40B4-BE49-F238E27FC236}">
                <a16:creationId xmlns:a16="http://schemas.microsoft.com/office/drawing/2014/main" id="{2F33763C-F93B-40CD-B8E2-9E1211FB8FF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15480CB6-7A06-4908-A4B1-0E03AC33D2C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85BE0A-F77B-4F38-A5F8-FFCC7B372E88}" type="datetimeFigureOut">
              <a:rPr lang="ko-KR" altLang="en-US" smtClean="0"/>
              <a:t>2022-01-18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619E8809-5319-42BE-8DF9-4BA12215897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87CABBDA-E591-4C33-97C0-FB5AFE93944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9AF63E-F729-45BC-BD8B-D29C6BABC50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767421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2A47F0-F2FE-4BA2-8933-BAD2F8BD70C1}" type="datetimeFigureOut">
              <a:rPr lang="ko-KR" altLang="en-US" smtClean="0"/>
              <a:t>2022-01-18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839889-6681-4AA2-938B-FA21BAB99B6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12639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D66B-6338-4ED2-9370-B5FE78244323}" type="datetimeFigureOut">
              <a:rPr lang="ko-KR" altLang="en-US" smtClean="0"/>
              <a:pPr/>
              <a:t>2022-01-18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8FB28-5BEC-4761-96B4-48370549BEAA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직사각형 6"/>
          <p:cNvSpPr/>
          <p:nvPr userDrawn="1"/>
        </p:nvSpPr>
        <p:spPr>
          <a:xfrm>
            <a:off x="0" y="0"/>
            <a:ext cx="9144000" cy="1124744"/>
          </a:xfrm>
          <a:prstGeom prst="rect">
            <a:avLst/>
          </a:prstGeom>
          <a:solidFill>
            <a:schemeClr val="accent1">
              <a:alpha val="1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/>
          <p:cNvSpPr/>
          <p:nvPr userDrawn="1"/>
        </p:nvSpPr>
        <p:spPr>
          <a:xfrm>
            <a:off x="7596336" y="0"/>
            <a:ext cx="1547664" cy="1124744"/>
          </a:xfrm>
          <a:prstGeom prst="rect">
            <a:avLst/>
          </a:prstGeom>
          <a:solidFill>
            <a:schemeClr val="accent1">
              <a:alpha val="1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직사각형 8"/>
          <p:cNvSpPr/>
          <p:nvPr userDrawn="1"/>
        </p:nvSpPr>
        <p:spPr>
          <a:xfrm>
            <a:off x="0" y="548680"/>
            <a:ext cx="7596336" cy="576064"/>
          </a:xfrm>
          <a:prstGeom prst="rect">
            <a:avLst/>
          </a:prstGeom>
          <a:solidFill>
            <a:schemeClr val="accent1">
              <a:alpha val="1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직사각형 9"/>
          <p:cNvSpPr/>
          <p:nvPr userDrawn="1"/>
        </p:nvSpPr>
        <p:spPr>
          <a:xfrm>
            <a:off x="0" y="0"/>
            <a:ext cx="2590800" cy="548680"/>
          </a:xfrm>
          <a:prstGeom prst="rect">
            <a:avLst/>
          </a:prstGeom>
          <a:solidFill>
            <a:schemeClr val="accent1">
              <a:alpha val="1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직사각형 10"/>
          <p:cNvSpPr/>
          <p:nvPr userDrawn="1"/>
        </p:nvSpPr>
        <p:spPr>
          <a:xfrm>
            <a:off x="2590800" y="0"/>
            <a:ext cx="5005536" cy="548680"/>
          </a:xfrm>
          <a:prstGeom prst="rect">
            <a:avLst/>
          </a:prstGeom>
          <a:solidFill>
            <a:schemeClr val="accent1">
              <a:alpha val="1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D66B-6338-4ED2-9370-B5FE78244323}" type="datetimeFigureOut">
              <a:rPr lang="ko-KR" altLang="en-US" smtClean="0"/>
              <a:pPr/>
              <a:t>2022-01-18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8FB28-5BEC-4761-96B4-48370549BEA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D66B-6338-4ED2-9370-B5FE78244323}" type="datetimeFigureOut">
              <a:rPr lang="ko-KR" altLang="en-US" smtClean="0"/>
              <a:pPr/>
              <a:t>2022-01-18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8FB28-5BEC-4761-96B4-48370549BEA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D66B-6338-4ED2-9370-B5FE78244323}" type="datetimeFigureOut">
              <a:rPr lang="ko-KR" altLang="en-US" smtClean="0"/>
              <a:pPr/>
              <a:t>2022-01-18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8FB28-5BEC-4761-96B4-48370549BEA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D66B-6338-4ED2-9370-B5FE78244323}" type="datetimeFigureOut">
              <a:rPr lang="ko-KR" altLang="en-US" smtClean="0"/>
              <a:pPr/>
              <a:t>2022-01-18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8FB28-5BEC-4761-96B4-48370549BEA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93771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타이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D66B-6338-4ED2-9370-B5FE78244323}" type="datetimeFigureOut">
              <a:rPr lang="ko-KR" altLang="en-US" smtClean="0"/>
              <a:pPr/>
              <a:t>2022-01-18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8FB28-5BEC-4761-96B4-48370549BEA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D66B-6338-4ED2-9370-B5FE78244323}" type="datetimeFigureOut">
              <a:rPr lang="ko-KR" altLang="en-US" smtClean="0"/>
              <a:pPr/>
              <a:t>2022-01-18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8FB28-5BEC-4761-96B4-48370549BEA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D66B-6338-4ED2-9370-B5FE78244323}" type="datetimeFigureOut">
              <a:rPr lang="ko-KR" altLang="en-US" smtClean="0"/>
              <a:pPr/>
              <a:t>2022-01-18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8FB28-5BEC-4761-96B4-48370549BEA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D66B-6338-4ED2-9370-B5FE78244323}" type="datetimeFigureOut">
              <a:rPr lang="ko-KR" altLang="en-US" smtClean="0"/>
              <a:pPr/>
              <a:t>2022-01-18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8FB28-5BEC-4761-96B4-48370549BEA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D66B-6338-4ED2-9370-B5FE78244323}" type="datetimeFigureOut">
              <a:rPr lang="ko-KR" altLang="en-US" smtClean="0"/>
              <a:pPr/>
              <a:t>2022-01-18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8FB28-5BEC-4761-96B4-48370549BEA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D66B-6338-4ED2-9370-B5FE78244323}" type="datetimeFigureOut">
              <a:rPr lang="ko-KR" altLang="en-US" smtClean="0"/>
              <a:pPr/>
              <a:t>2022-01-18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8FB28-5BEC-4761-96B4-48370549BEA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D66B-6338-4ED2-9370-B5FE78244323}" type="datetimeFigureOut">
              <a:rPr lang="ko-KR" altLang="en-US" smtClean="0"/>
              <a:pPr/>
              <a:t>2022-01-18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8FB28-5BEC-4761-96B4-48370549BEA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C6D66B-6338-4ED2-9370-B5FE78244323}" type="datetimeFigureOut">
              <a:rPr lang="ko-KR" altLang="en-US" smtClean="0"/>
              <a:pPr/>
              <a:t>2022-01-18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58FB28-5BEC-4761-96B4-48370549BEA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schoi@yonsei.ac.kr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303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692696"/>
            <a:ext cx="4499992" cy="2992016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03918" y="3757781"/>
            <a:ext cx="451960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EEECE1">
                    <a:lumMod val="50000"/>
                  </a:srgb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사진설명</a:t>
            </a:r>
            <a:r>
              <a:rPr kumimoji="0" lang="en-US" altLang="ko-KR" sz="1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EEECE1">
                    <a:lumMod val="50000"/>
                  </a:srgb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: 2006</a:t>
            </a:r>
            <a:r>
              <a:rPr kumimoji="0" lang="ko-KR" altLang="en-US" sz="1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EEECE1">
                    <a:lumMod val="50000"/>
                  </a:srgb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년 </a:t>
            </a:r>
            <a:r>
              <a:rPr kumimoji="0" lang="ko-KR" altLang="en-US" sz="1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EEECE1">
                    <a:lumMod val="50000"/>
                  </a:srgb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괴산댐</a:t>
            </a:r>
            <a:r>
              <a:rPr kumimoji="0" lang="ko-KR" altLang="en-US" sz="1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EEECE1">
                    <a:lumMod val="50000"/>
                  </a:srgb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 방류 </a:t>
            </a:r>
            <a:r>
              <a:rPr kumimoji="0" lang="en-US" altLang="ko-KR" sz="1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EEECE1">
                    <a:lumMod val="50000"/>
                  </a:srgb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(</a:t>
            </a:r>
            <a:r>
              <a:rPr kumimoji="0" lang="ko-KR" altLang="en-US" sz="1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EEECE1">
                    <a:lumMod val="50000"/>
                  </a:srgb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한국건설기술연구원 김원 박사 제공</a:t>
            </a:r>
            <a:r>
              <a:rPr kumimoji="0" lang="en-US" altLang="ko-KR" sz="1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EEECE1">
                    <a:lumMod val="50000"/>
                  </a:srgbClr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)</a:t>
            </a:r>
            <a:endParaRPr kumimoji="0" lang="ko-KR" altLang="en-US" sz="1000" b="1" i="0" u="none" strike="noStrike" kern="1200" cap="none" spc="0" normalizeH="0" baseline="0" noProof="0" dirty="0">
              <a:ln>
                <a:noFill/>
              </a:ln>
              <a:solidFill>
                <a:srgbClr val="EEECE1">
                  <a:lumMod val="50000"/>
                </a:srgbClr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11" name="제목 1"/>
          <p:cNvSpPr txBox="1">
            <a:spLocks/>
          </p:cNvSpPr>
          <p:nvPr/>
        </p:nvSpPr>
        <p:spPr>
          <a:xfrm>
            <a:off x="4932040" y="1556792"/>
            <a:ext cx="4104456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AEEF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  <a:cs typeface="Arial" pitchFamily="34" charset="0"/>
              </a:rPr>
              <a:t>제</a:t>
            </a:r>
            <a:r>
              <a:rPr lang="en-US" altLang="ko-KR" sz="3600" b="1" noProof="0" dirty="0">
                <a:solidFill>
                  <a:srgbClr val="00AEEF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Arial" pitchFamily="34" charset="0"/>
              </a:rPr>
              <a:t>0</a:t>
            </a:r>
            <a:r>
              <a:rPr kumimoji="0" lang="ko-KR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AEEF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  <a:cs typeface="Arial" pitchFamily="34" charset="0"/>
              </a:rPr>
              <a:t>장</a:t>
            </a:r>
            <a:r>
              <a:rPr kumimoji="0" lang="en-US" altLang="ko-KR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AEEF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  <a:cs typeface="Arial" pitchFamily="34" charset="0"/>
              </a:rPr>
              <a:t>. </a:t>
            </a:r>
            <a:r>
              <a:rPr kumimoji="0" lang="ko-KR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AEEF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  <a:cs typeface="Arial" pitchFamily="34" charset="0"/>
              </a:rPr>
              <a:t>안내말씀</a:t>
            </a:r>
            <a:endParaRPr kumimoji="0" lang="en-US" altLang="ko-KR" sz="3600" b="1" i="0" u="none" strike="noStrike" kern="1200" cap="none" spc="0" normalizeH="0" baseline="0" noProof="0" dirty="0" smtClean="0">
              <a:ln>
                <a:noFill/>
              </a:ln>
              <a:solidFill>
                <a:srgbClr val="00AEEF"/>
              </a:solidFill>
              <a:effectLst/>
              <a:uLnTx/>
              <a:uFillTx/>
              <a:latin typeface="맑은 고딕" panose="020B0503020000020004" pitchFamily="50" charset="-127"/>
              <a:ea typeface="맑은 고딕" panose="020B0503020000020004" pitchFamily="50" charset="-127"/>
              <a:cs typeface="Arial" pitchFamily="34" charset="0"/>
            </a:endParaRP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568" y="4097660"/>
            <a:ext cx="7467600" cy="240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281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716" y="116632"/>
            <a:ext cx="30491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solidFill>
                  <a:schemeClr val="tx2">
                    <a:lumMod val="75000"/>
                  </a:schemeClr>
                </a:solidFill>
              </a:rPr>
              <a:t>0</a:t>
            </a:r>
            <a:r>
              <a:rPr lang="ko-KR" altLang="en-US" b="1" dirty="0" smtClean="0">
                <a:solidFill>
                  <a:schemeClr val="tx2">
                    <a:lumMod val="75000"/>
                  </a:schemeClr>
                </a:solidFill>
              </a:rPr>
              <a:t>장</a:t>
            </a:r>
            <a:r>
              <a:rPr lang="en-US" altLang="ko-KR" b="1" dirty="0" smtClean="0">
                <a:solidFill>
                  <a:schemeClr val="tx2">
                    <a:lumMod val="75000"/>
                  </a:schemeClr>
                </a:solidFill>
              </a:rPr>
              <a:t>. </a:t>
            </a:r>
            <a:r>
              <a:rPr lang="ko-KR" altLang="en-US" b="1" dirty="0" smtClean="0">
                <a:solidFill>
                  <a:schemeClr val="tx2">
                    <a:lumMod val="75000"/>
                  </a:schemeClr>
                </a:solidFill>
              </a:rPr>
              <a:t>안내말씀</a:t>
            </a:r>
            <a:endParaRPr lang="ko-KR" altLang="en-US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1729" y="21307"/>
            <a:ext cx="1522271" cy="1103437"/>
          </a:xfrm>
          <a:prstGeom prst="rect">
            <a:avLst/>
          </a:prstGeom>
        </p:spPr>
      </p:pic>
      <p:sp>
        <p:nvSpPr>
          <p:cNvPr id="11" name="제목 1"/>
          <p:cNvSpPr txBox="1">
            <a:spLocks/>
          </p:cNvSpPr>
          <p:nvPr/>
        </p:nvSpPr>
        <p:spPr>
          <a:xfrm>
            <a:off x="251520" y="892572"/>
            <a:ext cx="6980312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l">
              <a:buFont typeface="Wingdings" panose="05000000000000000000" pitchFamily="2" charset="2"/>
              <a:buChar char="§"/>
            </a:pPr>
            <a:r>
              <a:rPr lang="ko-KR" altLang="en-US" sz="2800" b="1" dirty="0" smtClean="0">
                <a:solidFill>
                  <a:schemeClr val="tx2"/>
                </a:solidFill>
                <a:latin typeface="+mj-ea"/>
                <a:cs typeface="Times New Roman" pitchFamily="18" charset="0"/>
              </a:rPr>
              <a:t>감사의 말씀</a:t>
            </a:r>
            <a:endParaRPr lang="ko-KR" altLang="en-US" sz="2800" b="1" dirty="0">
              <a:solidFill>
                <a:schemeClr val="tx2"/>
              </a:solidFill>
              <a:latin typeface="+mj-ea"/>
              <a:cs typeface="Times New Roman" pitchFamily="18" charset="0"/>
            </a:endParaRPr>
          </a:p>
        </p:txBody>
      </p:sp>
      <p:sp>
        <p:nvSpPr>
          <p:cNvPr id="12" name="슬라이드 번호 개체 틀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B458FB28-5BEC-4761-96B4-48370549BEAA}" type="slidenum">
              <a:rPr lang="ko-KR" altLang="en-US" smtClean="0"/>
              <a:pPr/>
              <a:t>1</a:t>
            </a:fld>
            <a:endParaRPr lang="ko-KR" altLang="en-US" dirty="0"/>
          </a:p>
        </p:txBody>
      </p:sp>
      <p:sp>
        <p:nvSpPr>
          <p:cNvPr id="14" name="부제목 2"/>
          <p:cNvSpPr txBox="1">
            <a:spLocks/>
          </p:cNvSpPr>
          <p:nvPr/>
        </p:nvSpPr>
        <p:spPr>
          <a:xfrm>
            <a:off x="609600" y="2204863"/>
            <a:ext cx="8001000" cy="451661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lvl="0" algn="just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ko-KR" sz="2000" b="1" dirty="0" smtClean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 </a:t>
            </a:r>
            <a:r>
              <a:rPr lang="ko-KR" altLang="en-US" sz="2000" b="1" dirty="0" smtClean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우선 저의 졸저인 </a:t>
            </a:r>
            <a:r>
              <a:rPr lang="en-US" altLang="ko-KR" sz="2000" b="1" dirty="0" smtClean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“</a:t>
            </a:r>
            <a:r>
              <a:rPr lang="ko-KR" altLang="en-US" sz="2000" b="1" dirty="0" smtClean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최신 수리학</a:t>
            </a:r>
            <a:r>
              <a:rPr lang="en-US" altLang="ko-KR" sz="2000" b="1" dirty="0" smtClean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＂</a:t>
            </a:r>
            <a:r>
              <a:rPr lang="ko-KR" altLang="en-US" sz="2000" b="1" dirty="0" smtClean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을 교재로 사용해 주셔서 감사의 말씀드립니다</a:t>
            </a:r>
            <a:r>
              <a:rPr lang="en-US" altLang="ko-KR" sz="2000" b="1" dirty="0" smtClean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. </a:t>
            </a:r>
            <a:r>
              <a:rPr lang="ko-KR" altLang="en-US" sz="2000" b="1" dirty="0" smtClean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교재의 저자로서 강의를 하시는 교수님에게는 편리한 정보를 그리고 수강하는 학생들에게는 유익한 강의가 되도록 최선을 다하겠습니다</a:t>
            </a:r>
            <a:r>
              <a:rPr lang="en-US" altLang="ko-KR" sz="2000" b="1" dirty="0" smtClean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.</a:t>
            </a:r>
          </a:p>
          <a:p>
            <a:pPr lvl="0" algn="just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altLang="ko-KR" sz="20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+mn-ea"/>
                <a:cs typeface="Times New Roman" pitchFamily="18" charset="0"/>
              </a:rPr>
              <a:t> </a:t>
            </a:r>
            <a:r>
              <a:rPr kumimoji="0" lang="ko-KR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+mn-ea"/>
                <a:cs typeface="Times New Roman" pitchFamily="18" charset="0"/>
              </a:rPr>
              <a:t>강의자료 및 정오표는 </a:t>
            </a:r>
            <a:r>
              <a:rPr kumimoji="0" lang="en-US" altLang="ko-K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+mn-ea"/>
                <a:cs typeface="Times New Roman" pitchFamily="18" charset="0"/>
              </a:rPr>
              <a:t>“envhydro.yonsei.ac.kr”</a:t>
            </a:r>
            <a:r>
              <a:rPr kumimoji="0" lang="ko-KR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+mn-ea"/>
                <a:cs typeface="Times New Roman" pitchFamily="18" charset="0"/>
              </a:rPr>
              <a:t>에</a:t>
            </a:r>
            <a:r>
              <a:rPr lang="en-US" altLang="ko-KR" sz="2000" b="1" dirty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 </a:t>
            </a:r>
            <a:r>
              <a:rPr lang="ko-KR" altLang="en-US" sz="2000" b="1" dirty="0" smtClean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지속적으로 업데이트하여 올려놓을 예정입니다</a:t>
            </a:r>
            <a:r>
              <a:rPr lang="en-US" altLang="ko-KR" sz="2000" b="1" dirty="0" smtClean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.</a:t>
            </a:r>
          </a:p>
          <a:p>
            <a:pPr lvl="0" algn="just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ko-KR" sz="2000" b="1" dirty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 </a:t>
            </a:r>
            <a:r>
              <a:rPr lang="ko-KR" altLang="en-US" sz="2000" b="1" dirty="0" smtClean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연습문제 풀이는 교수님이 개인적으로 요청하시면 보내드리겠습니다</a:t>
            </a:r>
            <a:r>
              <a:rPr lang="en-US" altLang="ko-KR" sz="2000" b="1" dirty="0" smtClean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.</a:t>
            </a:r>
            <a:endParaRPr lang="en-US" altLang="ko-KR" sz="2000" b="1" dirty="0" smtClean="0">
              <a:solidFill>
                <a:schemeClr val="bg2">
                  <a:lumMod val="50000"/>
                </a:schemeClr>
              </a:solidFill>
              <a:latin typeface="+mn-ea"/>
              <a:cs typeface="Times New Roman" pitchFamily="18" charset="0"/>
            </a:endParaRPr>
          </a:p>
          <a:p>
            <a:pPr lvl="0" algn="just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ko-KR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+mn-ea"/>
                <a:cs typeface="Times New Roman" pitchFamily="18" charset="0"/>
              </a:rPr>
              <a:t> 강의 </a:t>
            </a:r>
            <a:r>
              <a:rPr kumimoji="0" lang="ko-KR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+mn-ea"/>
                <a:cs typeface="Times New Roman" pitchFamily="18" charset="0"/>
              </a:rPr>
              <a:t>하시다가 교재에 대한 문의나 </a:t>
            </a:r>
            <a:r>
              <a:rPr lang="ko-KR" altLang="en-US" sz="2000" b="1" dirty="0" smtClean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개선 사항이 있으시면 </a:t>
            </a:r>
            <a:r>
              <a:rPr lang="en-US" altLang="ko-KR" sz="2000" b="1" dirty="0" smtClean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  <a:hlinkClick r:id="rId3"/>
              </a:rPr>
              <a:t>schoi@yonsei.ac.kr</a:t>
            </a:r>
            <a:r>
              <a:rPr lang="ko-KR" altLang="en-US" sz="2000" b="1" dirty="0" smtClean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로 </a:t>
            </a:r>
            <a:r>
              <a:rPr lang="ko-KR" altLang="en-US" sz="2000" b="1" dirty="0" err="1" smtClean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연락주시기</a:t>
            </a:r>
            <a:r>
              <a:rPr lang="ko-KR" altLang="en-US" sz="2000" b="1" dirty="0" smtClean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 바랍니다</a:t>
            </a:r>
            <a:r>
              <a:rPr lang="en-US" altLang="ko-KR" sz="2000" b="1" dirty="0" smtClean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.</a:t>
            </a:r>
          </a:p>
          <a:p>
            <a:pPr lvl="0" algn="just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altLang="ko-KR" sz="20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+mn-ea"/>
                <a:cs typeface="Times New Roman" pitchFamily="18" charset="0"/>
              </a:rPr>
              <a:t> </a:t>
            </a:r>
            <a:r>
              <a:rPr kumimoji="0" lang="ko-KR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+mn-ea"/>
                <a:cs typeface="Times New Roman" pitchFamily="18" charset="0"/>
              </a:rPr>
              <a:t>다시 한번 감사드립니다</a:t>
            </a:r>
            <a:r>
              <a:rPr kumimoji="0" lang="en-US" altLang="ko-K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+mn-ea"/>
                <a:cs typeface="Times New Roman" pitchFamily="18" charset="0"/>
              </a:rPr>
              <a:t>.</a:t>
            </a:r>
          </a:p>
          <a:p>
            <a:pPr marL="0" marR="0" lvl="0" indent="0" algn="just" defTabSz="914400" rtl="0" eaLnBrk="1" fontAlgn="auto" latinLnBrk="1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ko-KR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HY수평선B" pitchFamily="18" charset="-127"/>
              <a:cs typeface="Times New Roman" pitchFamily="18" charset="0"/>
            </a:endParaRPr>
          </a:p>
          <a:p>
            <a:pPr marL="0" marR="0" lvl="0" indent="0" algn="just" defTabSz="914400" rtl="0" eaLnBrk="1" fontAlgn="auto" latinLnBrk="1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altLang="ko-KR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HY수평선B" pitchFamily="18" charset="-127"/>
              <a:cs typeface="Times New Roman" pitchFamily="18" charset="0"/>
            </a:endParaRPr>
          </a:p>
          <a:p>
            <a:pPr marL="0" marR="0" lvl="0" indent="0" algn="just" defTabSz="914400" rtl="0" eaLnBrk="1" fontAlgn="auto" latinLnBrk="1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ko-KR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HY수평선B" pitchFamily="18" charset="-127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716" y="116632"/>
            <a:ext cx="30491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solidFill>
                  <a:schemeClr val="tx2">
                    <a:lumMod val="75000"/>
                  </a:schemeClr>
                </a:solidFill>
              </a:rPr>
              <a:t>0</a:t>
            </a:r>
            <a:r>
              <a:rPr lang="ko-KR" altLang="en-US" b="1" dirty="0" smtClean="0">
                <a:solidFill>
                  <a:schemeClr val="tx2">
                    <a:lumMod val="75000"/>
                  </a:schemeClr>
                </a:solidFill>
              </a:rPr>
              <a:t>장</a:t>
            </a:r>
            <a:r>
              <a:rPr lang="en-US" altLang="ko-KR" b="1" dirty="0" smtClean="0">
                <a:solidFill>
                  <a:schemeClr val="tx2">
                    <a:lumMod val="75000"/>
                  </a:schemeClr>
                </a:solidFill>
              </a:rPr>
              <a:t>. </a:t>
            </a:r>
            <a:r>
              <a:rPr lang="ko-KR" altLang="en-US" b="1" dirty="0" smtClean="0">
                <a:solidFill>
                  <a:schemeClr val="tx2">
                    <a:lumMod val="75000"/>
                  </a:schemeClr>
                </a:solidFill>
              </a:rPr>
              <a:t>안내말씀</a:t>
            </a:r>
            <a:endParaRPr lang="ko-KR" altLang="en-US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1729" y="21307"/>
            <a:ext cx="1522271" cy="1103437"/>
          </a:xfrm>
          <a:prstGeom prst="rect">
            <a:avLst/>
          </a:prstGeom>
        </p:spPr>
      </p:pic>
      <p:sp>
        <p:nvSpPr>
          <p:cNvPr id="11" name="제목 1"/>
          <p:cNvSpPr txBox="1">
            <a:spLocks/>
          </p:cNvSpPr>
          <p:nvPr/>
        </p:nvSpPr>
        <p:spPr>
          <a:xfrm>
            <a:off x="251520" y="892572"/>
            <a:ext cx="6980312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l">
              <a:buFont typeface="Wingdings" panose="05000000000000000000" pitchFamily="2" charset="2"/>
              <a:buChar char="§"/>
            </a:pPr>
            <a:r>
              <a:rPr lang="ko-KR" altLang="en-US" sz="2800" b="1" dirty="0" smtClean="0">
                <a:solidFill>
                  <a:schemeClr val="tx2"/>
                </a:solidFill>
                <a:latin typeface="+mj-ea"/>
                <a:cs typeface="Times New Roman" pitchFamily="18" charset="0"/>
              </a:rPr>
              <a:t>최신 수리학 집필 주안점</a:t>
            </a:r>
            <a:endParaRPr lang="ko-KR" altLang="en-US" sz="2800" b="1" dirty="0">
              <a:solidFill>
                <a:schemeClr val="tx2"/>
              </a:solidFill>
              <a:latin typeface="+mj-ea"/>
              <a:cs typeface="Times New Roman" pitchFamily="18" charset="0"/>
            </a:endParaRPr>
          </a:p>
        </p:txBody>
      </p:sp>
      <p:sp>
        <p:nvSpPr>
          <p:cNvPr id="12" name="슬라이드 번호 개체 틀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B458FB28-5BEC-4761-96B4-48370549BEAA}" type="slidenum">
              <a:rPr lang="ko-KR" altLang="en-US" smtClean="0"/>
              <a:pPr/>
              <a:t>2</a:t>
            </a:fld>
            <a:endParaRPr lang="ko-KR" altLang="en-US" dirty="0"/>
          </a:p>
        </p:txBody>
      </p:sp>
      <p:sp>
        <p:nvSpPr>
          <p:cNvPr id="14" name="부제목 2"/>
          <p:cNvSpPr txBox="1">
            <a:spLocks/>
          </p:cNvSpPr>
          <p:nvPr/>
        </p:nvSpPr>
        <p:spPr>
          <a:xfrm>
            <a:off x="609600" y="2204863"/>
            <a:ext cx="8001000" cy="45166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algn="just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ko-KR" sz="2000" b="1" dirty="0" smtClean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 </a:t>
            </a:r>
            <a:r>
              <a:rPr lang="ko-KR" altLang="en-US" sz="2000" b="1" dirty="0" smtClean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레이놀즈 </a:t>
            </a:r>
            <a:r>
              <a:rPr lang="ko-KR" altLang="en-US" sz="2000" b="1" dirty="0" err="1" smtClean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이송정리를</a:t>
            </a:r>
            <a:r>
              <a:rPr lang="ko-KR" altLang="en-US" sz="2000" b="1" dirty="0" smtClean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 이용하여 수리학의 지배방정식을 유도할 수 있음을 보였습니다</a:t>
            </a:r>
            <a:r>
              <a:rPr lang="en-US" altLang="ko-KR" sz="2000" b="1" dirty="0" smtClean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.</a:t>
            </a:r>
          </a:p>
          <a:p>
            <a:pPr lvl="0" algn="just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ko-KR" sz="2000" b="1" dirty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 </a:t>
            </a:r>
            <a:r>
              <a:rPr lang="ko-KR" altLang="en-US" sz="2000" b="1" dirty="0" smtClean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기존 교재에서 불명확한 부분을 명확하게 설명하기 위해서 노력하였습니다</a:t>
            </a:r>
            <a:r>
              <a:rPr lang="en-US" altLang="ko-KR" sz="2000" b="1" dirty="0" smtClean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.</a:t>
            </a:r>
            <a:r>
              <a:rPr lang="ko-KR" altLang="en-US" sz="2000" b="1" dirty="0" smtClean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 </a:t>
            </a:r>
            <a:endParaRPr lang="en-US" altLang="ko-KR" sz="2000" b="1" dirty="0" smtClean="0">
              <a:solidFill>
                <a:schemeClr val="bg2">
                  <a:lumMod val="50000"/>
                </a:schemeClr>
              </a:solidFill>
              <a:latin typeface="+mn-ea"/>
              <a:cs typeface="Times New Roman" pitchFamily="18" charset="0"/>
            </a:endParaRPr>
          </a:p>
          <a:p>
            <a:pPr lvl="0" algn="just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ko-KR" sz="2000" b="1" dirty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 </a:t>
            </a:r>
            <a:r>
              <a:rPr lang="ko-KR" altLang="en-US" sz="2000" b="1" dirty="0" err="1" smtClean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유사이송과</a:t>
            </a:r>
            <a:r>
              <a:rPr lang="ko-KR" altLang="en-US" sz="2000" b="1" dirty="0" smtClean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 이동상 수리모형실험에 대해서 최신 이론을 포함시켜 내용을 구성하였습니다</a:t>
            </a:r>
            <a:r>
              <a:rPr lang="en-US" altLang="ko-KR" sz="2000" b="1" dirty="0" smtClean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.</a:t>
            </a:r>
          </a:p>
          <a:p>
            <a:pPr lvl="0" algn="just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altLang="ko-KR" sz="20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+mn-ea"/>
                <a:cs typeface="Times New Roman" pitchFamily="18" charset="0"/>
              </a:rPr>
              <a:t> </a:t>
            </a:r>
            <a:r>
              <a:rPr lang="ko-KR" altLang="en-US" sz="2000" b="1" noProof="0" dirty="0" err="1" smtClean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유체역</a:t>
            </a:r>
            <a:r>
              <a:rPr lang="ko-KR" altLang="en-US" sz="2000" b="1" dirty="0" smtClean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학의 역사적 인물들을 소개하여 학생들로 하여금 </a:t>
            </a:r>
            <a:r>
              <a:rPr lang="ko-KR" altLang="en-US" sz="2000" b="1" dirty="0" err="1" smtClean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학문발달의</a:t>
            </a:r>
            <a:r>
              <a:rPr lang="ko-KR" altLang="en-US" sz="2000" b="1" dirty="0" smtClean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 전개 과정에 대한 이해를 돕도록 하였습니다</a:t>
            </a:r>
            <a:r>
              <a:rPr lang="en-US" altLang="ko-KR" sz="2000" b="1" dirty="0" smtClean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.</a:t>
            </a:r>
            <a:endParaRPr kumimoji="0" lang="en-US" altLang="ko-KR" sz="2000" b="1" i="0" u="none" strike="noStrike" kern="1200" cap="none" spc="0" normalizeH="0" baseline="0" noProof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LnTx/>
              <a:uFillTx/>
              <a:latin typeface="+mn-ea"/>
              <a:cs typeface="Times New Roman" pitchFamily="18" charset="0"/>
            </a:endParaRPr>
          </a:p>
          <a:p>
            <a:pPr marL="0" marR="0" lvl="0" indent="0" algn="just" defTabSz="914400" rtl="0" eaLnBrk="1" fontAlgn="auto" latinLnBrk="1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ko-KR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HY수평선B" pitchFamily="18" charset="-127"/>
              <a:cs typeface="Times New Roman" pitchFamily="18" charset="0"/>
            </a:endParaRPr>
          </a:p>
          <a:p>
            <a:pPr marL="0" marR="0" lvl="0" indent="0" algn="just" defTabSz="914400" rtl="0" eaLnBrk="1" fontAlgn="auto" latinLnBrk="1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altLang="ko-KR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HY수평선B" pitchFamily="18" charset="-127"/>
              <a:cs typeface="Times New Roman" pitchFamily="18" charset="0"/>
            </a:endParaRPr>
          </a:p>
          <a:p>
            <a:pPr marL="0" marR="0" lvl="0" indent="0" algn="just" defTabSz="914400" rtl="0" eaLnBrk="1" fontAlgn="auto" latinLnBrk="1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ko-KR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HY수평선B" pitchFamily="18" charset="-127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72612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716" y="116632"/>
            <a:ext cx="30491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solidFill>
                  <a:schemeClr val="tx2">
                    <a:lumMod val="75000"/>
                  </a:schemeClr>
                </a:solidFill>
              </a:rPr>
              <a:t>0</a:t>
            </a:r>
            <a:r>
              <a:rPr lang="ko-KR" altLang="en-US" b="1" dirty="0" smtClean="0">
                <a:solidFill>
                  <a:schemeClr val="tx2">
                    <a:lumMod val="75000"/>
                  </a:schemeClr>
                </a:solidFill>
              </a:rPr>
              <a:t>장</a:t>
            </a:r>
            <a:r>
              <a:rPr lang="en-US" altLang="ko-KR" b="1" dirty="0" smtClean="0">
                <a:solidFill>
                  <a:schemeClr val="tx2">
                    <a:lumMod val="75000"/>
                  </a:schemeClr>
                </a:solidFill>
              </a:rPr>
              <a:t>. </a:t>
            </a:r>
            <a:r>
              <a:rPr lang="ko-KR" altLang="en-US" b="1" dirty="0" smtClean="0">
                <a:solidFill>
                  <a:schemeClr val="tx2">
                    <a:lumMod val="75000"/>
                  </a:schemeClr>
                </a:solidFill>
              </a:rPr>
              <a:t>안내말씀</a:t>
            </a:r>
            <a:endParaRPr lang="ko-KR" altLang="en-US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1729" y="21307"/>
            <a:ext cx="1522271" cy="1103437"/>
          </a:xfrm>
          <a:prstGeom prst="rect">
            <a:avLst/>
          </a:prstGeom>
        </p:spPr>
      </p:pic>
      <p:sp>
        <p:nvSpPr>
          <p:cNvPr id="11" name="제목 1"/>
          <p:cNvSpPr txBox="1">
            <a:spLocks/>
          </p:cNvSpPr>
          <p:nvPr/>
        </p:nvSpPr>
        <p:spPr>
          <a:xfrm>
            <a:off x="251520" y="892572"/>
            <a:ext cx="6980312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l">
              <a:buFont typeface="Wingdings" panose="05000000000000000000" pitchFamily="2" charset="2"/>
              <a:buChar char="§"/>
            </a:pPr>
            <a:r>
              <a:rPr lang="ko-KR" altLang="en-US" sz="2800" b="1" dirty="0" smtClean="0">
                <a:solidFill>
                  <a:schemeClr val="tx2"/>
                </a:solidFill>
                <a:latin typeface="+mj-ea"/>
                <a:cs typeface="Times New Roman" pitchFamily="18" charset="0"/>
              </a:rPr>
              <a:t>제언</a:t>
            </a:r>
            <a:endParaRPr lang="ko-KR" altLang="en-US" sz="2800" b="1" dirty="0">
              <a:solidFill>
                <a:schemeClr val="tx2"/>
              </a:solidFill>
              <a:latin typeface="+mj-ea"/>
              <a:cs typeface="Times New Roman" pitchFamily="18" charset="0"/>
            </a:endParaRPr>
          </a:p>
        </p:txBody>
      </p:sp>
      <p:sp>
        <p:nvSpPr>
          <p:cNvPr id="12" name="슬라이드 번호 개체 틀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B458FB28-5BEC-4761-96B4-48370549BEAA}" type="slidenum">
              <a:rPr lang="ko-KR" altLang="en-US" smtClean="0"/>
              <a:pPr/>
              <a:t>3</a:t>
            </a:fld>
            <a:endParaRPr lang="ko-KR" altLang="en-US" dirty="0"/>
          </a:p>
        </p:txBody>
      </p:sp>
      <p:sp>
        <p:nvSpPr>
          <p:cNvPr id="14" name="부제목 2"/>
          <p:cNvSpPr txBox="1">
            <a:spLocks/>
          </p:cNvSpPr>
          <p:nvPr/>
        </p:nvSpPr>
        <p:spPr>
          <a:xfrm>
            <a:off x="609600" y="2204863"/>
            <a:ext cx="8001000" cy="45166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algn="just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ko-KR" sz="2000" b="1" dirty="0" smtClean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 “</a:t>
            </a:r>
            <a:r>
              <a:rPr lang="ko-KR" altLang="en-US" sz="2000" b="1" dirty="0" smtClean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최신 수리학</a:t>
            </a:r>
            <a:r>
              <a:rPr lang="en-US" altLang="ko-KR" sz="2000" b="1" dirty="0" smtClean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”</a:t>
            </a:r>
            <a:r>
              <a:rPr lang="ko-KR" altLang="en-US" sz="2000" b="1" dirty="0" smtClean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은 학부 </a:t>
            </a:r>
            <a:r>
              <a:rPr lang="en-US" altLang="ko-KR" sz="2000" b="1" dirty="0" smtClean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2</a:t>
            </a:r>
            <a:r>
              <a:rPr lang="ko-KR" altLang="en-US" sz="2000" b="1" dirty="0" smtClean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학년에서 유체역학을 수강한 학생을 대상으로 </a:t>
            </a:r>
            <a:r>
              <a:rPr lang="en-US" altLang="ko-KR" sz="2000" b="1" dirty="0" smtClean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3</a:t>
            </a:r>
            <a:r>
              <a:rPr lang="ko-KR" altLang="en-US" sz="2000" b="1" dirty="0" smtClean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학년 수리학 교재로 추천합니다</a:t>
            </a:r>
            <a:r>
              <a:rPr lang="en-US" altLang="ko-KR" sz="2000" b="1" dirty="0" smtClean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.</a:t>
            </a:r>
          </a:p>
          <a:p>
            <a:pPr lvl="0" algn="just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ko-KR" sz="2000" b="1" dirty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 </a:t>
            </a:r>
            <a:r>
              <a:rPr lang="ko-KR" altLang="en-US" sz="2000" b="1" dirty="0" smtClean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유체역학을 수강한 경우 도움은 되지만 반드시 선행과목임을 강조할 필요는 없습니다</a:t>
            </a:r>
            <a:r>
              <a:rPr lang="en-US" altLang="ko-KR" sz="2000" b="1" dirty="0" smtClean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.</a:t>
            </a:r>
          </a:p>
          <a:p>
            <a:pPr lvl="0" algn="just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ko-KR" sz="2000" b="1" dirty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 </a:t>
            </a:r>
            <a:r>
              <a:rPr lang="en-US" altLang="ko-KR" sz="2000" b="1" dirty="0" smtClean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3</a:t>
            </a:r>
            <a:r>
              <a:rPr lang="ko-KR" altLang="en-US" sz="2000" b="1" dirty="0" smtClean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장에서 학생들이 레이놀즈 </a:t>
            </a:r>
            <a:r>
              <a:rPr lang="ko-KR" altLang="en-US" sz="2000" b="1" dirty="0" err="1" smtClean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이송정리를</a:t>
            </a:r>
            <a:r>
              <a:rPr lang="ko-KR" altLang="en-US" sz="2000" b="1" dirty="0" smtClean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 어려워 하는 경우</a:t>
            </a:r>
            <a:r>
              <a:rPr lang="en-US" altLang="ko-KR" sz="2000" b="1" dirty="0" smtClean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, </a:t>
            </a:r>
            <a:r>
              <a:rPr lang="ko-KR" altLang="en-US" sz="2000" b="1" dirty="0" smtClean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연속방정식은 </a:t>
            </a:r>
            <a:r>
              <a:rPr lang="ko-KR" altLang="en-US" sz="2000" b="1" dirty="0" err="1" smtClean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질량보존</a:t>
            </a:r>
            <a:r>
              <a:rPr lang="ko-KR" altLang="en-US" sz="2000" b="1" dirty="0" smtClean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 개념</a:t>
            </a:r>
            <a:r>
              <a:rPr lang="en-US" altLang="ko-KR" sz="2000" b="1" dirty="0" smtClean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, </a:t>
            </a:r>
            <a:r>
              <a:rPr lang="ko-KR" altLang="en-US" sz="2000" b="1" dirty="0" smtClean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운동량방정식은 뉴턴의 제</a:t>
            </a:r>
            <a:r>
              <a:rPr lang="en-US" altLang="ko-KR" sz="2000" b="1" dirty="0" smtClean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2</a:t>
            </a:r>
            <a:r>
              <a:rPr lang="ko-KR" altLang="en-US" sz="2000" b="1" dirty="0" smtClean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법칙을 각각 이용하여 유도할 수 있습니다</a:t>
            </a:r>
            <a:r>
              <a:rPr lang="en-US" altLang="ko-KR" sz="2000" b="1" dirty="0" smtClean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.</a:t>
            </a:r>
          </a:p>
          <a:p>
            <a:pPr lvl="0" algn="just">
              <a:lnSpc>
                <a:spcPct val="150000"/>
              </a:lnSpc>
              <a:spcBef>
                <a:spcPct val="20000"/>
              </a:spcBef>
            </a:pPr>
            <a:endParaRPr lang="en-US" altLang="ko-KR" sz="2000" b="1" dirty="0" smtClean="0">
              <a:solidFill>
                <a:schemeClr val="bg2">
                  <a:lumMod val="50000"/>
                </a:schemeClr>
              </a:solidFill>
              <a:latin typeface="+mn-ea"/>
              <a:cs typeface="Times New Roman" pitchFamily="18" charset="0"/>
            </a:endParaRPr>
          </a:p>
          <a:p>
            <a:pPr lvl="0" algn="just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endParaRPr kumimoji="0" lang="en-US" altLang="ko-KR" sz="2000" b="1" i="0" u="none" strike="noStrike" kern="1200" cap="none" spc="0" normalizeH="0" baseline="0" noProof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LnTx/>
              <a:uFillTx/>
              <a:latin typeface="+mn-ea"/>
              <a:cs typeface="Times New Roman" pitchFamily="18" charset="0"/>
            </a:endParaRPr>
          </a:p>
          <a:p>
            <a:pPr marL="0" marR="0" lvl="0" indent="0" algn="just" defTabSz="914400" rtl="0" eaLnBrk="1" fontAlgn="auto" latinLnBrk="1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ko-KR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HY수평선B" pitchFamily="18" charset="-127"/>
              <a:cs typeface="Times New Roman" pitchFamily="18" charset="0"/>
            </a:endParaRPr>
          </a:p>
          <a:p>
            <a:pPr marL="0" marR="0" lvl="0" indent="0" algn="just" defTabSz="914400" rtl="0" eaLnBrk="1" fontAlgn="auto" latinLnBrk="1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altLang="ko-KR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HY수평선B" pitchFamily="18" charset="-127"/>
              <a:cs typeface="Times New Roman" pitchFamily="18" charset="0"/>
            </a:endParaRPr>
          </a:p>
          <a:p>
            <a:pPr marL="0" marR="0" lvl="0" indent="0" algn="just" defTabSz="914400" rtl="0" eaLnBrk="1" fontAlgn="auto" latinLnBrk="1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ko-KR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HY수평선B" pitchFamily="18" charset="-127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63731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716" y="116632"/>
            <a:ext cx="30491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solidFill>
                  <a:schemeClr val="tx2">
                    <a:lumMod val="75000"/>
                  </a:schemeClr>
                </a:solidFill>
              </a:rPr>
              <a:t>0</a:t>
            </a:r>
            <a:r>
              <a:rPr lang="ko-KR" altLang="en-US" b="1" dirty="0" smtClean="0">
                <a:solidFill>
                  <a:schemeClr val="tx2">
                    <a:lumMod val="75000"/>
                  </a:schemeClr>
                </a:solidFill>
              </a:rPr>
              <a:t>장</a:t>
            </a:r>
            <a:r>
              <a:rPr lang="en-US" altLang="ko-KR" b="1" dirty="0" smtClean="0">
                <a:solidFill>
                  <a:schemeClr val="tx2">
                    <a:lumMod val="75000"/>
                  </a:schemeClr>
                </a:solidFill>
              </a:rPr>
              <a:t>. </a:t>
            </a:r>
            <a:r>
              <a:rPr lang="ko-KR" altLang="en-US" b="1" dirty="0" smtClean="0">
                <a:solidFill>
                  <a:schemeClr val="tx2">
                    <a:lumMod val="75000"/>
                  </a:schemeClr>
                </a:solidFill>
              </a:rPr>
              <a:t>안내말씀</a:t>
            </a:r>
            <a:endParaRPr lang="ko-KR" altLang="en-US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1729" y="21307"/>
            <a:ext cx="1522271" cy="1103437"/>
          </a:xfrm>
          <a:prstGeom prst="rect">
            <a:avLst/>
          </a:prstGeom>
        </p:spPr>
      </p:pic>
      <p:sp>
        <p:nvSpPr>
          <p:cNvPr id="11" name="제목 1"/>
          <p:cNvSpPr txBox="1">
            <a:spLocks/>
          </p:cNvSpPr>
          <p:nvPr/>
        </p:nvSpPr>
        <p:spPr>
          <a:xfrm>
            <a:off x="251520" y="892572"/>
            <a:ext cx="6980312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l">
              <a:buFont typeface="Wingdings" panose="05000000000000000000" pitchFamily="2" charset="2"/>
              <a:buChar char="§"/>
            </a:pPr>
            <a:r>
              <a:rPr lang="ko-KR" altLang="en-US" sz="2800" b="1" dirty="0" smtClean="0">
                <a:solidFill>
                  <a:schemeClr val="tx2"/>
                </a:solidFill>
                <a:latin typeface="+mj-ea"/>
                <a:cs typeface="Times New Roman" pitchFamily="18" charset="0"/>
              </a:rPr>
              <a:t>제언</a:t>
            </a:r>
            <a:endParaRPr lang="ko-KR" altLang="en-US" sz="2800" b="1" dirty="0">
              <a:solidFill>
                <a:schemeClr val="tx2"/>
              </a:solidFill>
              <a:latin typeface="+mj-ea"/>
              <a:cs typeface="Times New Roman" pitchFamily="18" charset="0"/>
            </a:endParaRPr>
          </a:p>
        </p:txBody>
      </p:sp>
      <p:sp>
        <p:nvSpPr>
          <p:cNvPr id="12" name="슬라이드 번호 개체 틀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B458FB28-5BEC-4761-96B4-48370549BEAA}" type="slidenum">
              <a:rPr lang="ko-KR" altLang="en-US" smtClean="0"/>
              <a:pPr/>
              <a:t>4</a:t>
            </a:fld>
            <a:endParaRPr lang="ko-KR" altLang="en-US" dirty="0"/>
          </a:p>
        </p:txBody>
      </p:sp>
      <p:sp>
        <p:nvSpPr>
          <p:cNvPr id="14" name="부제목 2"/>
          <p:cNvSpPr txBox="1">
            <a:spLocks/>
          </p:cNvSpPr>
          <p:nvPr/>
        </p:nvSpPr>
        <p:spPr>
          <a:xfrm>
            <a:off x="609600" y="2204863"/>
            <a:ext cx="8001000" cy="45166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algn="just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ko-KR" sz="2000" b="1" dirty="0" smtClean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 </a:t>
            </a:r>
            <a:r>
              <a:rPr lang="en-US" altLang="ko-KR" sz="2000" b="1" dirty="0" smtClean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5</a:t>
            </a:r>
            <a:r>
              <a:rPr lang="ko-KR" altLang="en-US" sz="2000" b="1" dirty="0" smtClean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장 </a:t>
            </a:r>
            <a:r>
              <a:rPr lang="en-US" altLang="ko-KR" sz="2000" b="1" dirty="0" smtClean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(</a:t>
            </a:r>
            <a:r>
              <a:rPr lang="ko-KR" altLang="en-US" sz="2000" b="1" dirty="0" smtClean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개수로수리학</a:t>
            </a:r>
            <a:r>
              <a:rPr lang="en-US" altLang="ko-KR" sz="2000" b="1" dirty="0" smtClean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)</a:t>
            </a:r>
            <a:r>
              <a:rPr lang="ko-KR" altLang="en-US" sz="2000" b="1" dirty="0" smtClean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에서 부등류계산은 학부 수준에서 어려울 수 있으므로 대학원 강의에 </a:t>
            </a:r>
            <a:r>
              <a:rPr lang="ko-KR" altLang="en-US" sz="2000" b="1" dirty="0" err="1" smtClean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포함하셔도</a:t>
            </a:r>
            <a:r>
              <a:rPr lang="ko-KR" altLang="en-US" sz="2000" b="1" dirty="0" smtClean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 됩니다</a:t>
            </a:r>
            <a:r>
              <a:rPr lang="en-US" altLang="ko-KR" sz="2000" b="1" dirty="0" smtClean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.</a:t>
            </a:r>
            <a:r>
              <a:rPr lang="ko-KR" altLang="en-US" sz="2000" b="1" dirty="0" smtClean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 </a:t>
            </a:r>
            <a:endParaRPr lang="en-US" altLang="ko-KR" sz="2000" b="1" dirty="0">
              <a:solidFill>
                <a:schemeClr val="bg2">
                  <a:lumMod val="50000"/>
                </a:schemeClr>
              </a:solidFill>
              <a:latin typeface="+mn-ea"/>
              <a:cs typeface="Times New Roman" pitchFamily="18" charset="0"/>
            </a:endParaRPr>
          </a:p>
          <a:p>
            <a:pPr lvl="0" algn="just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ko-KR" sz="2000" b="1" dirty="0" smtClean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 </a:t>
            </a:r>
            <a:r>
              <a:rPr lang="ko-KR" altLang="en-US" sz="2000" b="1" dirty="0" smtClean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한 </a:t>
            </a:r>
            <a:r>
              <a:rPr lang="ko-KR" altLang="en-US" sz="2000" b="1" dirty="0" smtClean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학기 교재로 사용할 경우 내용이 다소 많기때문에 </a:t>
            </a:r>
            <a:r>
              <a:rPr lang="en-US" altLang="ko-KR" sz="2000" b="1" dirty="0" smtClean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6</a:t>
            </a:r>
            <a:r>
              <a:rPr lang="ko-KR" altLang="en-US" sz="2000" b="1" dirty="0" smtClean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장 </a:t>
            </a:r>
            <a:r>
              <a:rPr lang="en-US" altLang="ko-KR" sz="2000" b="1" dirty="0" smtClean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(</a:t>
            </a:r>
            <a:r>
              <a:rPr lang="ko-KR" altLang="en-US" sz="2000" b="1" smtClean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유수 중 </a:t>
            </a:r>
            <a:r>
              <a:rPr lang="ko-KR" altLang="en-US" sz="2000" b="1" dirty="0" err="1" smtClean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물체저항</a:t>
            </a:r>
            <a:r>
              <a:rPr lang="en-US" altLang="ko-KR" sz="2000" b="1" dirty="0" smtClean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)</a:t>
            </a:r>
            <a:r>
              <a:rPr lang="ko-KR" altLang="en-US" sz="2000" b="1" dirty="0" smtClean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과</a:t>
            </a:r>
            <a:r>
              <a:rPr lang="en-US" altLang="ko-KR" sz="2000" b="1" dirty="0" smtClean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 8</a:t>
            </a:r>
            <a:r>
              <a:rPr lang="ko-KR" altLang="en-US" sz="2000" b="1" dirty="0" smtClean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장 </a:t>
            </a:r>
            <a:r>
              <a:rPr lang="en-US" altLang="ko-KR" sz="2000" b="1" dirty="0" smtClean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(</a:t>
            </a:r>
            <a:r>
              <a:rPr lang="ko-KR" altLang="en-US" sz="2000" b="1" dirty="0" err="1" smtClean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유사이송</a:t>
            </a:r>
            <a:r>
              <a:rPr lang="en-US" altLang="ko-KR" sz="2000" b="1" dirty="0" smtClean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), </a:t>
            </a:r>
            <a:r>
              <a:rPr lang="ko-KR" altLang="en-US" sz="2000" b="1" dirty="0" smtClean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그리고 </a:t>
            </a:r>
            <a:r>
              <a:rPr lang="en-US" altLang="ko-KR" sz="2000" b="1" dirty="0" smtClean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9</a:t>
            </a:r>
            <a:r>
              <a:rPr lang="ko-KR" altLang="en-US" sz="2000" b="1" dirty="0" smtClean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장의 이동상 수리모형실험에 대해서는 대학원 강의로 미루셔도 될 것 같습니다</a:t>
            </a:r>
            <a:r>
              <a:rPr lang="en-US" altLang="ko-KR" sz="2000" b="1" dirty="0" smtClean="0">
                <a:solidFill>
                  <a:schemeClr val="bg2">
                    <a:lumMod val="50000"/>
                  </a:schemeClr>
                </a:solidFill>
                <a:latin typeface="+mn-ea"/>
                <a:cs typeface="Times New Roman" pitchFamily="18" charset="0"/>
              </a:rPr>
              <a:t>.</a:t>
            </a:r>
          </a:p>
          <a:p>
            <a:pPr lvl="0" algn="just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endParaRPr kumimoji="0" lang="en-US" altLang="ko-KR" sz="2000" b="1" i="0" u="none" strike="noStrike" kern="1200" cap="none" spc="0" normalizeH="0" baseline="0" noProof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LnTx/>
              <a:uFillTx/>
              <a:latin typeface="+mn-ea"/>
              <a:cs typeface="Times New Roman" pitchFamily="18" charset="0"/>
            </a:endParaRPr>
          </a:p>
          <a:p>
            <a:pPr marL="0" marR="0" lvl="0" indent="0" algn="just" defTabSz="914400" rtl="0" eaLnBrk="1" fontAlgn="auto" latinLnBrk="1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ko-KR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HY수평선B" pitchFamily="18" charset="-127"/>
              <a:cs typeface="Times New Roman" pitchFamily="18" charset="0"/>
            </a:endParaRPr>
          </a:p>
          <a:p>
            <a:pPr marL="0" marR="0" lvl="0" indent="0" algn="just" defTabSz="914400" rtl="0" eaLnBrk="1" fontAlgn="auto" latinLnBrk="1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altLang="ko-KR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HY수평선B" pitchFamily="18" charset="-127"/>
              <a:cs typeface="Times New Roman" pitchFamily="18" charset="0"/>
            </a:endParaRPr>
          </a:p>
          <a:p>
            <a:pPr marL="0" marR="0" lvl="0" indent="0" algn="just" defTabSz="914400" rtl="0" eaLnBrk="1" fontAlgn="auto" latinLnBrk="1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ko-KR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HY수평선B" pitchFamily="18" charset="-127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56863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3547</TotalTime>
  <Words>272</Words>
  <Application>Microsoft Office PowerPoint</Application>
  <PresentationFormat>화면 슬라이드 쇼(4:3)</PresentationFormat>
  <Paragraphs>35</Paragraphs>
  <Slides>5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11" baseType="lpstr">
      <vt:lpstr>HY수평선B</vt:lpstr>
      <vt:lpstr>맑은 고딕</vt:lpstr>
      <vt:lpstr>Arial</vt:lpstr>
      <vt:lpstr>Times New Roman</vt:lpstr>
      <vt:lpstr>Wingdings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BlackEdition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사회환경시스템설계 한강의 어제와 오늘: 사이버박물관</dc:title>
  <dc:creator>Windows XP</dc:creator>
  <cp:lastModifiedBy>schoi</cp:lastModifiedBy>
  <cp:revision>368</cp:revision>
  <dcterms:created xsi:type="dcterms:W3CDTF">2009-03-15T07:03:17Z</dcterms:created>
  <dcterms:modified xsi:type="dcterms:W3CDTF">2022-01-18T06:38:34Z</dcterms:modified>
</cp:coreProperties>
</file>